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7"/>
  </p:notesMasterIdLst>
  <p:sldIdLst>
    <p:sldId id="256" r:id="rId2"/>
    <p:sldId id="257" r:id="rId3"/>
    <p:sldId id="258" r:id="rId4"/>
    <p:sldId id="286" r:id="rId5"/>
    <p:sldId id="259" r:id="rId6"/>
    <p:sldId id="260" r:id="rId7"/>
    <p:sldId id="261" r:id="rId8"/>
    <p:sldId id="262" r:id="rId9"/>
    <p:sldId id="263" r:id="rId10"/>
    <p:sldId id="264" r:id="rId11"/>
    <p:sldId id="265" r:id="rId12"/>
    <p:sldId id="266" r:id="rId13"/>
    <p:sldId id="267" r:id="rId14"/>
    <p:sldId id="269" r:id="rId15"/>
    <p:sldId id="270" r:id="rId16"/>
    <p:sldId id="271" r:id="rId17"/>
    <p:sldId id="283" r:id="rId18"/>
    <p:sldId id="272" r:id="rId19"/>
    <p:sldId id="273" r:id="rId20"/>
    <p:sldId id="274" r:id="rId21"/>
    <p:sldId id="275" r:id="rId22"/>
    <p:sldId id="276" r:id="rId23"/>
    <p:sldId id="277" r:id="rId24"/>
    <p:sldId id="289" r:id="rId25"/>
    <p:sldId id="279" r:id="rId26"/>
    <p:sldId id="288" r:id="rId27"/>
    <p:sldId id="287" r:id="rId28"/>
    <p:sldId id="284" r:id="rId29"/>
    <p:sldId id="281" r:id="rId30"/>
    <p:sldId id="285" r:id="rId31"/>
    <p:sldId id="292" r:id="rId32"/>
    <p:sldId id="290" r:id="rId33"/>
    <p:sldId id="319" r:id="rId34"/>
    <p:sldId id="32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Andershock" initials="JA" lastIdx="2" clrIdx="0">
    <p:extLst>
      <p:ext uri="{19B8F6BF-5375-455C-9EA6-DF929625EA0E}">
        <p15:presenceInfo xmlns:p15="http://schemas.microsoft.com/office/powerpoint/2012/main" userId="S::Jandershock@emcor.net::29823c4b-6efd-47b7-971b-36efe55f93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7966" autoAdjust="0"/>
  </p:normalViewPr>
  <p:slideViewPr>
    <p:cSldViewPr snapToGrid="0">
      <p:cViewPr varScale="1">
        <p:scale>
          <a:sx n="75" d="100"/>
          <a:sy n="75" d="100"/>
        </p:scale>
        <p:origin x="1914" y="54"/>
      </p:cViewPr>
      <p:guideLst/>
    </p:cSldViewPr>
  </p:slideViewPr>
  <p:outlineViewPr>
    <p:cViewPr>
      <p:scale>
        <a:sx n="33" d="100"/>
        <a:sy n="33" d="100"/>
      </p:scale>
      <p:origin x="0" y="-7109"/>
    </p:cViewPr>
  </p:outlineViewPr>
  <p:notesTextViewPr>
    <p:cViewPr>
      <p:scale>
        <a:sx n="3" d="2"/>
        <a:sy n="3" d="2"/>
      </p:scale>
      <p:origin x="0" y="0"/>
    </p:cViewPr>
  </p:notesTextViewPr>
  <p:sorterViewPr>
    <p:cViewPr>
      <p:scale>
        <a:sx n="60" d="100"/>
        <a:sy n="60" d="100"/>
      </p:scale>
      <p:origin x="0" y="0"/>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C4452-248E-4174-816E-76AA3ED706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82690A-0088-407A-A2BF-BA7D769B12CF}">
      <dgm:prSet custT="1"/>
      <dgm:spPr/>
      <dgm:t>
        <a:bodyPr/>
        <a:lstStyle/>
        <a:p>
          <a:r>
            <a:rPr lang="en-US" sz="3000" b="1" i="0" dirty="0">
              <a:solidFill>
                <a:schemeClr val="bg1"/>
              </a:solidFill>
              <a:effectLst/>
              <a:latin typeface="+mn-lt"/>
            </a:rPr>
            <a:t>1926.150(c)(1)(</a:t>
          </a:r>
          <a:r>
            <a:rPr lang="en-US" sz="3000" b="1" i="0" dirty="0" err="1">
              <a:solidFill>
                <a:schemeClr val="bg1"/>
              </a:solidFill>
              <a:effectLst/>
              <a:latin typeface="+mn-lt"/>
            </a:rPr>
            <a:t>i</a:t>
          </a:r>
          <a:r>
            <a:rPr lang="en-US" sz="3000" b="1" i="0" dirty="0">
              <a:solidFill>
                <a:schemeClr val="bg1"/>
              </a:solidFill>
              <a:effectLst/>
              <a:latin typeface="+mn-lt"/>
            </a:rPr>
            <a:t>) </a:t>
          </a:r>
          <a:r>
            <a:rPr lang="en-US" sz="3000" b="0" i="0" dirty="0">
              <a:solidFill>
                <a:schemeClr val="bg1"/>
              </a:solidFill>
              <a:effectLst/>
              <a:latin typeface="+mn-lt"/>
            </a:rPr>
            <a:t>- </a:t>
          </a:r>
          <a:r>
            <a:rPr lang="en-US" sz="3000" b="1" dirty="0">
              <a:latin typeface="+mn-lt"/>
            </a:rPr>
            <a:t>Fire extinguisher (type 2A) at 3000 square feet</a:t>
          </a:r>
          <a:endParaRPr lang="en-US" sz="3000" dirty="0">
            <a:solidFill>
              <a:schemeClr val="bg1"/>
            </a:solidFill>
            <a:latin typeface="+mn-lt"/>
          </a:endParaRPr>
        </a:p>
      </dgm:t>
    </dgm:pt>
    <dgm:pt modelId="{C3DF2C0D-B876-4A10-9912-61C3DC219872}" type="parTrans" cxnId="{31764233-2E91-4D95-A95D-496273A0EDA6}">
      <dgm:prSet/>
      <dgm:spPr/>
      <dgm:t>
        <a:bodyPr/>
        <a:lstStyle/>
        <a:p>
          <a:endParaRPr lang="en-US"/>
        </a:p>
      </dgm:t>
    </dgm:pt>
    <dgm:pt modelId="{ED19EF8C-16FD-4EF0-938B-7C1A8F39D3DD}" type="sibTrans" cxnId="{31764233-2E91-4D95-A95D-496273A0EDA6}">
      <dgm:prSet/>
      <dgm:spPr/>
      <dgm:t>
        <a:bodyPr/>
        <a:lstStyle/>
        <a:p>
          <a:endParaRPr lang="en-US"/>
        </a:p>
      </dgm:t>
    </dgm:pt>
    <dgm:pt modelId="{3CD017AA-110B-4423-9E68-FE83236893D5}">
      <dgm:prSet/>
      <dgm:spPr/>
      <dgm:t>
        <a:bodyPr/>
        <a:lstStyle/>
        <a:p>
          <a:r>
            <a:rPr lang="en-US" b="1" dirty="0"/>
            <a:t>Half inch hose, less then 100’</a:t>
          </a:r>
          <a:endParaRPr lang="en-US" dirty="0"/>
        </a:p>
      </dgm:t>
    </dgm:pt>
    <dgm:pt modelId="{70723DBB-0C72-4A77-A4DF-5974DD2E2363}" type="parTrans" cxnId="{543C718C-EE46-4DF5-A17C-6DFE816BDC97}">
      <dgm:prSet/>
      <dgm:spPr/>
      <dgm:t>
        <a:bodyPr/>
        <a:lstStyle/>
        <a:p>
          <a:endParaRPr lang="en-US"/>
        </a:p>
      </dgm:t>
    </dgm:pt>
    <dgm:pt modelId="{6ACF45D3-3573-43D6-8AE2-03C6A431AF3D}" type="sibTrans" cxnId="{543C718C-EE46-4DF5-A17C-6DFE816BDC97}">
      <dgm:prSet/>
      <dgm:spPr/>
      <dgm:t>
        <a:bodyPr/>
        <a:lstStyle/>
        <a:p>
          <a:endParaRPr lang="en-US"/>
        </a:p>
      </dgm:t>
    </dgm:pt>
    <dgm:pt modelId="{7E4000C2-28E8-4786-9E20-EBB352D1E107}">
      <dgm:prSet/>
      <dgm:spPr/>
      <dgm:t>
        <a:bodyPr/>
        <a:lstStyle/>
        <a:p>
          <a:r>
            <a:rPr lang="en-US" b="1" dirty="0"/>
            <a:t>One 55-gallon drum with two fire pails</a:t>
          </a:r>
          <a:endParaRPr lang="en-US" dirty="0"/>
        </a:p>
      </dgm:t>
    </dgm:pt>
    <dgm:pt modelId="{D45807A8-E3AC-44F7-B381-9ED43B7F3CEC}" type="parTrans" cxnId="{CF366A47-978A-4906-9421-6753593126A6}">
      <dgm:prSet/>
      <dgm:spPr/>
      <dgm:t>
        <a:bodyPr/>
        <a:lstStyle/>
        <a:p>
          <a:endParaRPr lang="en-US"/>
        </a:p>
      </dgm:t>
    </dgm:pt>
    <dgm:pt modelId="{0C1599A9-3A11-4B5E-BD4B-710818DF7CD9}" type="sibTrans" cxnId="{CF366A47-978A-4906-9421-6753593126A6}">
      <dgm:prSet/>
      <dgm:spPr/>
      <dgm:t>
        <a:bodyPr/>
        <a:lstStyle/>
        <a:p>
          <a:endParaRPr lang="en-US"/>
        </a:p>
      </dgm:t>
    </dgm:pt>
    <dgm:pt modelId="{74CC410D-0F0D-44BE-8F4C-68200D2B3704}" type="pres">
      <dgm:prSet presAssocID="{01BC4452-248E-4174-816E-76AA3ED70634}" presName="linear" presStyleCnt="0">
        <dgm:presLayoutVars>
          <dgm:animLvl val="lvl"/>
          <dgm:resizeHandles val="exact"/>
        </dgm:presLayoutVars>
      </dgm:prSet>
      <dgm:spPr/>
    </dgm:pt>
    <dgm:pt modelId="{C008344A-B446-44AC-925D-A8310B126051}" type="pres">
      <dgm:prSet presAssocID="{B182690A-0088-407A-A2BF-BA7D769B12CF}" presName="parentText" presStyleLbl="node1" presStyleIdx="0" presStyleCnt="3">
        <dgm:presLayoutVars>
          <dgm:chMax val="0"/>
          <dgm:bulletEnabled val="1"/>
        </dgm:presLayoutVars>
      </dgm:prSet>
      <dgm:spPr/>
    </dgm:pt>
    <dgm:pt modelId="{F13D644D-320A-4294-856D-74235C4CE766}" type="pres">
      <dgm:prSet presAssocID="{ED19EF8C-16FD-4EF0-938B-7C1A8F39D3DD}" presName="spacer" presStyleCnt="0"/>
      <dgm:spPr/>
    </dgm:pt>
    <dgm:pt modelId="{3FAC0EA6-0E6C-40E4-B621-641C2DB1130F}" type="pres">
      <dgm:prSet presAssocID="{3CD017AA-110B-4423-9E68-FE83236893D5}" presName="parentText" presStyleLbl="node1" presStyleIdx="1" presStyleCnt="3" custLinFactY="88846" custLinFactNeighborY="100000">
        <dgm:presLayoutVars>
          <dgm:chMax val="0"/>
          <dgm:bulletEnabled val="1"/>
        </dgm:presLayoutVars>
      </dgm:prSet>
      <dgm:spPr/>
    </dgm:pt>
    <dgm:pt modelId="{83419E38-62CA-411E-ABCC-6D226A377D00}" type="pres">
      <dgm:prSet presAssocID="{6ACF45D3-3573-43D6-8AE2-03C6A431AF3D}" presName="spacer" presStyleCnt="0"/>
      <dgm:spPr/>
    </dgm:pt>
    <dgm:pt modelId="{CE436C70-426D-4F4A-AB12-3C2338445170}" type="pres">
      <dgm:prSet presAssocID="{7E4000C2-28E8-4786-9E20-EBB352D1E107}" presName="parentText" presStyleLbl="node1" presStyleIdx="2" presStyleCnt="3" custLinFactY="-100000" custLinFactNeighborY="-189535">
        <dgm:presLayoutVars>
          <dgm:chMax val="0"/>
          <dgm:bulletEnabled val="1"/>
        </dgm:presLayoutVars>
      </dgm:prSet>
      <dgm:spPr/>
    </dgm:pt>
  </dgm:ptLst>
  <dgm:cxnLst>
    <dgm:cxn modelId="{20C14E2E-E5CA-4951-A5B0-F0EBC0637C9C}" type="presOf" srcId="{01BC4452-248E-4174-816E-76AA3ED70634}" destId="{74CC410D-0F0D-44BE-8F4C-68200D2B3704}" srcOrd="0" destOrd="0" presId="urn:microsoft.com/office/officeart/2005/8/layout/vList2"/>
    <dgm:cxn modelId="{31764233-2E91-4D95-A95D-496273A0EDA6}" srcId="{01BC4452-248E-4174-816E-76AA3ED70634}" destId="{B182690A-0088-407A-A2BF-BA7D769B12CF}" srcOrd="0" destOrd="0" parTransId="{C3DF2C0D-B876-4A10-9912-61C3DC219872}" sibTransId="{ED19EF8C-16FD-4EF0-938B-7C1A8F39D3DD}"/>
    <dgm:cxn modelId="{CF366A47-978A-4906-9421-6753593126A6}" srcId="{01BC4452-248E-4174-816E-76AA3ED70634}" destId="{7E4000C2-28E8-4786-9E20-EBB352D1E107}" srcOrd="2" destOrd="0" parTransId="{D45807A8-E3AC-44F7-B381-9ED43B7F3CEC}" sibTransId="{0C1599A9-3A11-4B5E-BD4B-710818DF7CD9}"/>
    <dgm:cxn modelId="{543C718C-EE46-4DF5-A17C-6DFE816BDC97}" srcId="{01BC4452-248E-4174-816E-76AA3ED70634}" destId="{3CD017AA-110B-4423-9E68-FE83236893D5}" srcOrd="1" destOrd="0" parTransId="{70723DBB-0C72-4A77-A4DF-5974DD2E2363}" sibTransId="{6ACF45D3-3573-43D6-8AE2-03C6A431AF3D}"/>
    <dgm:cxn modelId="{D941009F-EF5E-470C-9A94-C5C8F786BF88}" type="presOf" srcId="{7E4000C2-28E8-4786-9E20-EBB352D1E107}" destId="{CE436C70-426D-4F4A-AB12-3C2338445170}" srcOrd="0" destOrd="0" presId="urn:microsoft.com/office/officeart/2005/8/layout/vList2"/>
    <dgm:cxn modelId="{316C04A4-03B9-4073-8C5C-A74AB6F84DA8}" type="presOf" srcId="{3CD017AA-110B-4423-9E68-FE83236893D5}" destId="{3FAC0EA6-0E6C-40E4-B621-641C2DB1130F}" srcOrd="0" destOrd="0" presId="urn:microsoft.com/office/officeart/2005/8/layout/vList2"/>
    <dgm:cxn modelId="{930744A8-7A47-4BF2-B096-1FE3C3624266}" type="presOf" srcId="{B182690A-0088-407A-A2BF-BA7D769B12CF}" destId="{C008344A-B446-44AC-925D-A8310B126051}" srcOrd="0" destOrd="0" presId="urn:microsoft.com/office/officeart/2005/8/layout/vList2"/>
    <dgm:cxn modelId="{EE1552D3-E91B-40A7-89BE-CD5BCD4C1725}" type="presParOf" srcId="{74CC410D-0F0D-44BE-8F4C-68200D2B3704}" destId="{C008344A-B446-44AC-925D-A8310B126051}" srcOrd="0" destOrd="0" presId="urn:microsoft.com/office/officeart/2005/8/layout/vList2"/>
    <dgm:cxn modelId="{8D6F5EA0-7B67-4658-9799-ABB365CFDD44}" type="presParOf" srcId="{74CC410D-0F0D-44BE-8F4C-68200D2B3704}" destId="{F13D644D-320A-4294-856D-74235C4CE766}" srcOrd="1" destOrd="0" presId="urn:microsoft.com/office/officeart/2005/8/layout/vList2"/>
    <dgm:cxn modelId="{B3844479-63CC-4ADE-9E6E-F1488FBE8AEB}" type="presParOf" srcId="{74CC410D-0F0D-44BE-8F4C-68200D2B3704}" destId="{3FAC0EA6-0E6C-40E4-B621-641C2DB1130F}" srcOrd="2" destOrd="0" presId="urn:microsoft.com/office/officeart/2005/8/layout/vList2"/>
    <dgm:cxn modelId="{66FB60BA-49B0-4D39-BE8F-3BEF78542CC5}" type="presParOf" srcId="{74CC410D-0F0D-44BE-8F4C-68200D2B3704}" destId="{83419E38-62CA-411E-ABCC-6D226A377D00}" srcOrd="3" destOrd="0" presId="urn:microsoft.com/office/officeart/2005/8/layout/vList2"/>
    <dgm:cxn modelId="{30072450-2C89-4803-9339-63002AB1DBDD}" type="presParOf" srcId="{74CC410D-0F0D-44BE-8F4C-68200D2B3704}" destId="{CE436C70-426D-4F4A-AB12-3C233844517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6FBFB5-6DCE-4508-98BE-666B0D15FCC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CBA44D6-CF00-4689-AA04-E1805F01609D}">
      <dgm:prSet/>
      <dgm:spPr/>
      <dgm:t>
        <a:bodyPr/>
        <a:lstStyle/>
        <a:p>
          <a:r>
            <a:rPr lang="en-US" b="1"/>
            <a:t>Electrical</a:t>
          </a:r>
          <a:endParaRPr lang="en-US"/>
        </a:p>
      </dgm:t>
    </dgm:pt>
    <dgm:pt modelId="{F0A8B8D8-978F-4468-9D5E-8DC50E4F9E94}" type="parTrans" cxnId="{D9744AB2-1205-4F0E-9C6E-8D7449E30E7B}">
      <dgm:prSet/>
      <dgm:spPr/>
      <dgm:t>
        <a:bodyPr/>
        <a:lstStyle/>
        <a:p>
          <a:endParaRPr lang="en-US"/>
        </a:p>
      </dgm:t>
    </dgm:pt>
    <dgm:pt modelId="{65CB33C1-9602-4BEC-B786-4548FBD0C950}" type="sibTrans" cxnId="{D9744AB2-1205-4F0E-9C6E-8D7449E30E7B}">
      <dgm:prSet/>
      <dgm:spPr/>
      <dgm:t>
        <a:bodyPr/>
        <a:lstStyle/>
        <a:p>
          <a:endParaRPr lang="en-US"/>
        </a:p>
      </dgm:t>
    </dgm:pt>
    <dgm:pt modelId="{3BDF65CD-90AF-4ED2-A62B-D94496ECCCAC}">
      <dgm:prSet/>
      <dgm:spPr/>
      <dgm:t>
        <a:bodyPr/>
        <a:lstStyle/>
        <a:p>
          <a:r>
            <a:rPr lang="en-US" b="1"/>
            <a:t>Internal combustion engines</a:t>
          </a:r>
          <a:endParaRPr lang="en-US"/>
        </a:p>
      </dgm:t>
    </dgm:pt>
    <dgm:pt modelId="{A585AD7F-3F31-45C5-843A-0C2EC852B4FD}" type="parTrans" cxnId="{F3589D91-AF2A-4AB4-9731-6DEDBE745137}">
      <dgm:prSet/>
      <dgm:spPr/>
      <dgm:t>
        <a:bodyPr/>
        <a:lstStyle/>
        <a:p>
          <a:endParaRPr lang="en-US"/>
        </a:p>
      </dgm:t>
    </dgm:pt>
    <dgm:pt modelId="{39CBC746-E64C-4E97-BB23-7138ACBE9817}" type="sibTrans" cxnId="{F3589D91-AF2A-4AB4-9731-6DEDBE745137}">
      <dgm:prSet/>
      <dgm:spPr/>
      <dgm:t>
        <a:bodyPr/>
        <a:lstStyle/>
        <a:p>
          <a:endParaRPr lang="en-US"/>
        </a:p>
      </dgm:t>
    </dgm:pt>
    <dgm:pt modelId="{B28056FC-0FD0-4D89-B8A3-6F1D32E4EEF7}">
      <dgm:prSet/>
      <dgm:spPr/>
      <dgm:t>
        <a:bodyPr/>
        <a:lstStyle/>
        <a:p>
          <a:r>
            <a:rPr lang="en-US" b="1"/>
            <a:t>Smoking</a:t>
          </a:r>
          <a:endParaRPr lang="en-US"/>
        </a:p>
      </dgm:t>
    </dgm:pt>
    <dgm:pt modelId="{806629FD-515C-435A-A513-4C0E35EF07D4}" type="parTrans" cxnId="{95907A3E-A57A-48E7-B610-6C51F6182C55}">
      <dgm:prSet/>
      <dgm:spPr/>
      <dgm:t>
        <a:bodyPr/>
        <a:lstStyle/>
        <a:p>
          <a:endParaRPr lang="en-US"/>
        </a:p>
      </dgm:t>
    </dgm:pt>
    <dgm:pt modelId="{2F922E03-D466-40F1-8300-C237A3B3D3FC}" type="sibTrans" cxnId="{95907A3E-A57A-48E7-B610-6C51F6182C55}">
      <dgm:prSet/>
      <dgm:spPr/>
      <dgm:t>
        <a:bodyPr/>
        <a:lstStyle/>
        <a:p>
          <a:endParaRPr lang="en-US"/>
        </a:p>
      </dgm:t>
    </dgm:pt>
    <dgm:pt modelId="{B69550C2-4D4C-44B2-BF14-370B1C557C72}">
      <dgm:prSet/>
      <dgm:spPr/>
      <dgm:t>
        <a:bodyPr/>
        <a:lstStyle/>
        <a:p>
          <a:r>
            <a:rPr lang="en-US" b="1"/>
            <a:t>Lighting</a:t>
          </a:r>
          <a:endParaRPr lang="en-US"/>
        </a:p>
      </dgm:t>
    </dgm:pt>
    <dgm:pt modelId="{7B4A09C3-316E-422D-A645-99286D9F34EF}" type="parTrans" cxnId="{F971C45C-F1CC-4198-B040-34F9CE941AF1}">
      <dgm:prSet/>
      <dgm:spPr/>
      <dgm:t>
        <a:bodyPr/>
        <a:lstStyle/>
        <a:p>
          <a:endParaRPr lang="en-US"/>
        </a:p>
      </dgm:t>
    </dgm:pt>
    <dgm:pt modelId="{132A9091-AE2C-4817-836C-8F28C8F594F2}" type="sibTrans" cxnId="{F971C45C-F1CC-4198-B040-34F9CE941AF1}">
      <dgm:prSet/>
      <dgm:spPr/>
      <dgm:t>
        <a:bodyPr/>
        <a:lstStyle/>
        <a:p>
          <a:endParaRPr lang="en-US"/>
        </a:p>
      </dgm:t>
    </dgm:pt>
    <dgm:pt modelId="{279E8C10-91CC-41A3-A5C1-67F586072771}">
      <dgm:prSet/>
      <dgm:spPr/>
      <dgm:t>
        <a:bodyPr/>
        <a:lstStyle/>
        <a:p>
          <a:r>
            <a:rPr lang="en-US" b="1"/>
            <a:t>Other</a:t>
          </a:r>
          <a:endParaRPr lang="en-US"/>
        </a:p>
      </dgm:t>
    </dgm:pt>
    <dgm:pt modelId="{25821391-B7DB-4448-92A8-580688D6B227}" type="parTrans" cxnId="{9F3BD7ED-7E79-4CF4-9729-51DFA79D9D97}">
      <dgm:prSet/>
      <dgm:spPr/>
      <dgm:t>
        <a:bodyPr/>
        <a:lstStyle/>
        <a:p>
          <a:endParaRPr lang="en-US"/>
        </a:p>
      </dgm:t>
    </dgm:pt>
    <dgm:pt modelId="{E079B917-55B5-4AF4-9899-B562624331B0}" type="sibTrans" cxnId="{9F3BD7ED-7E79-4CF4-9729-51DFA79D9D97}">
      <dgm:prSet/>
      <dgm:spPr/>
      <dgm:t>
        <a:bodyPr/>
        <a:lstStyle/>
        <a:p>
          <a:endParaRPr lang="en-US"/>
        </a:p>
      </dgm:t>
    </dgm:pt>
    <dgm:pt modelId="{7C470C20-9DB1-4DCB-BBE5-2400588DD5F4}" type="pres">
      <dgm:prSet presAssocID="{956FBFB5-6DCE-4508-98BE-666B0D15FCC9}" presName="linear" presStyleCnt="0">
        <dgm:presLayoutVars>
          <dgm:animLvl val="lvl"/>
          <dgm:resizeHandles val="exact"/>
        </dgm:presLayoutVars>
      </dgm:prSet>
      <dgm:spPr/>
    </dgm:pt>
    <dgm:pt modelId="{BAB4571F-415F-41FA-B0A9-350DD219FF9C}" type="pres">
      <dgm:prSet presAssocID="{ACBA44D6-CF00-4689-AA04-E1805F01609D}" presName="parentText" presStyleLbl="node1" presStyleIdx="0" presStyleCnt="5">
        <dgm:presLayoutVars>
          <dgm:chMax val="0"/>
          <dgm:bulletEnabled val="1"/>
        </dgm:presLayoutVars>
      </dgm:prSet>
      <dgm:spPr/>
    </dgm:pt>
    <dgm:pt modelId="{0371CD4A-9155-4D8E-9C6E-FDD3F1A9ECF6}" type="pres">
      <dgm:prSet presAssocID="{65CB33C1-9602-4BEC-B786-4548FBD0C950}" presName="spacer" presStyleCnt="0"/>
      <dgm:spPr/>
    </dgm:pt>
    <dgm:pt modelId="{2971C2E4-70DB-4FE9-A7C4-A8C04B2334D0}" type="pres">
      <dgm:prSet presAssocID="{3BDF65CD-90AF-4ED2-A62B-D94496ECCCAC}" presName="parentText" presStyleLbl="node1" presStyleIdx="1" presStyleCnt="5">
        <dgm:presLayoutVars>
          <dgm:chMax val="0"/>
          <dgm:bulletEnabled val="1"/>
        </dgm:presLayoutVars>
      </dgm:prSet>
      <dgm:spPr/>
    </dgm:pt>
    <dgm:pt modelId="{F1AEACA8-CC40-4299-94CD-3C45AA22B843}" type="pres">
      <dgm:prSet presAssocID="{39CBC746-E64C-4E97-BB23-7138ACBE9817}" presName="spacer" presStyleCnt="0"/>
      <dgm:spPr/>
    </dgm:pt>
    <dgm:pt modelId="{1EE1E059-CA2D-46C1-8A88-06498D7B0D3C}" type="pres">
      <dgm:prSet presAssocID="{B28056FC-0FD0-4D89-B8A3-6F1D32E4EEF7}" presName="parentText" presStyleLbl="node1" presStyleIdx="2" presStyleCnt="5">
        <dgm:presLayoutVars>
          <dgm:chMax val="0"/>
          <dgm:bulletEnabled val="1"/>
        </dgm:presLayoutVars>
      </dgm:prSet>
      <dgm:spPr/>
    </dgm:pt>
    <dgm:pt modelId="{070E2887-B32E-452A-9327-C59889D92EEA}" type="pres">
      <dgm:prSet presAssocID="{2F922E03-D466-40F1-8300-C237A3B3D3FC}" presName="spacer" presStyleCnt="0"/>
      <dgm:spPr/>
    </dgm:pt>
    <dgm:pt modelId="{49B9820C-7688-4CBF-AF33-7EADBACCC8D3}" type="pres">
      <dgm:prSet presAssocID="{B69550C2-4D4C-44B2-BF14-370B1C557C72}" presName="parentText" presStyleLbl="node1" presStyleIdx="3" presStyleCnt="5">
        <dgm:presLayoutVars>
          <dgm:chMax val="0"/>
          <dgm:bulletEnabled val="1"/>
        </dgm:presLayoutVars>
      </dgm:prSet>
      <dgm:spPr/>
    </dgm:pt>
    <dgm:pt modelId="{8D1E9F52-6BDE-42F1-9C0D-11532FEA9E10}" type="pres">
      <dgm:prSet presAssocID="{132A9091-AE2C-4817-836C-8F28C8F594F2}" presName="spacer" presStyleCnt="0"/>
      <dgm:spPr/>
    </dgm:pt>
    <dgm:pt modelId="{9D3A5468-5753-4F81-945E-ECC9E89AC970}" type="pres">
      <dgm:prSet presAssocID="{279E8C10-91CC-41A3-A5C1-67F586072771}" presName="parentText" presStyleLbl="node1" presStyleIdx="4" presStyleCnt="5">
        <dgm:presLayoutVars>
          <dgm:chMax val="0"/>
          <dgm:bulletEnabled val="1"/>
        </dgm:presLayoutVars>
      </dgm:prSet>
      <dgm:spPr/>
    </dgm:pt>
  </dgm:ptLst>
  <dgm:cxnLst>
    <dgm:cxn modelId="{4B34FB21-9A9F-4BFC-90C4-0397F50480BE}" type="presOf" srcId="{ACBA44D6-CF00-4689-AA04-E1805F01609D}" destId="{BAB4571F-415F-41FA-B0A9-350DD219FF9C}" srcOrd="0" destOrd="0" presId="urn:microsoft.com/office/officeart/2005/8/layout/vList2"/>
    <dgm:cxn modelId="{4F492A31-1EC1-47DA-B3F3-AB13AE7D9EB6}" type="presOf" srcId="{B28056FC-0FD0-4D89-B8A3-6F1D32E4EEF7}" destId="{1EE1E059-CA2D-46C1-8A88-06498D7B0D3C}" srcOrd="0" destOrd="0" presId="urn:microsoft.com/office/officeart/2005/8/layout/vList2"/>
    <dgm:cxn modelId="{95907A3E-A57A-48E7-B610-6C51F6182C55}" srcId="{956FBFB5-6DCE-4508-98BE-666B0D15FCC9}" destId="{B28056FC-0FD0-4D89-B8A3-6F1D32E4EEF7}" srcOrd="2" destOrd="0" parTransId="{806629FD-515C-435A-A513-4C0E35EF07D4}" sibTransId="{2F922E03-D466-40F1-8300-C237A3B3D3FC}"/>
    <dgm:cxn modelId="{F971C45C-F1CC-4198-B040-34F9CE941AF1}" srcId="{956FBFB5-6DCE-4508-98BE-666B0D15FCC9}" destId="{B69550C2-4D4C-44B2-BF14-370B1C557C72}" srcOrd="3" destOrd="0" parTransId="{7B4A09C3-316E-422D-A645-99286D9F34EF}" sibTransId="{132A9091-AE2C-4817-836C-8F28C8F594F2}"/>
    <dgm:cxn modelId="{551F9A78-D054-4DE3-83D9-6D54B8CB06D0}" type="presOf" srcId="{3BDF65CD-90AF-4ED2-A62B-D94496ECCCAC}" destId="{2971C2E4-70DB-4FE9-A7C4-A8C04B2334D0}" srcOrd="0" destOrd="0" presId="urn:microsoft.com/office/officeart/2005/8/layout/vList2"/>
    <dgm:cxn modelId="{F3589D91-AF2A-4AB4-9731-6DEDBE745137}" srcId="{956FBFB5-6DCE-4508-98BE-666B0D15FCC9}" destId="{3BDF65CD-90AF-4ED2-A62B-D94496ECCCAC}" srcOrd="1" destOrd="0" parTransId="{A585AD7F-3F31-45C5-843A-0C2EC852B4FD}" sibTransId="{39CBC746-E64C-4E97-BB23-7138ACBE9817}"/>
    <dgm:cxn modelId="{D9744AB2-1205-4F0E-9C6E-8D7449E30E7B}" srcId="{956FBFB5-6DCE-4508-98BE-666B0D15FCC9}" destId="{ACBA44D6-CF00-4689-AA04-E1805F01609D}" srcOrd="0" destOrd="0" parTransId="{F0A8B8D8-978F-4468-9D5E-8DC50E4F9E94}" sibTransId="{65CB33C1-9602-4BEC-B786-4548FBD0C950}"/>
    <dgm:cxn modelId="{67407FCB-786A-4D03-AC68-2CB96FDE6C63}" type="presOf" srcId="{956FBFB5-6DCE-4508-98BE-666B0D15FCC9}" destId="{7C470C20-9DB1-4DCB-BBE5-2400588DD5F4}" srcOrd="0" destOrd="0" presId="urn:microsoft.com/office/officeart/2005/8/layout/vList2"/>
    <dgm:cxn modelId="{3977B2DB-C090-4382-A70F-822A533C74CC}" type="presOf" srcId="{279E8C10-91CC-41A3-A5C1-67F586072771}" destId="{9D3A5468-5753-4F81-945E-ECC9E89AC970}" srcOrd="0" destOrd="0" presId="urn:microsoft.com/office/officeart/2005/8/layout/vList2"/>
    <dgm:cxn modelId="{DF9DFBE8-C7C8-4620-A7FE-5939B4756270}" type="presOf" srcId="{B69550C2-4D4C-44B2-BF14-370B1C557C72}" destId="{49B9820C-7688-4CBF-AF33-7EADBACCC8D3}" srcOrd="0" destOrd="0" presId="urn:microsoft.com/office/officeart/2005/8/layout/vList2"/>
    <dgm:cxn modelId="{9F3BD7ED-7E79-4CF4-9729-51DFA79D9D97}" srcId="{956FBFB5-6DCE-4508-98BE-666B0D15FCC9}" destId="{279E8C10-91CC-41A3-A5C1-67F586072771}" srcOrd="4" destOrd="0" parTransId="{25821391-B7DB-4448-92A8-580688D6B227}" sibTransId="{E079B917-55B5-4AF4-9899-B562624331B0}"/>
    <dgm:cxn modelId="{B447F3F6-E0F8-4235-BC94-7107D442E38B}" type="presParOf" srcId="{7C470C20-9DB1-4DCB-BBE5-2400588DD5F4}" destId="{BAB4571F-415F-41FA-B0A9-350DD219FF9C}" srcOrd="0" destOrd="0" presId="urn:microsoft.com/office/officeart/2005/8/layout/vList2"/>
    <dgm:cxn modelId="{DD3E7CBE-B293-455E-ADF7-0063E36A586E}" type="presParOf" srcId="{7C470C20-9DB1-4DCB-BBE5-2400588DD5F4}" destId="{0371CD4A-9155-4D8E-9C6E-FDD3F1A9ECF6}" srcOrd="1" destOrd="0" presId="urn:microsoft.com/office/officeart/2005/8/layout/vList2"/>
    <dgm:cxn modelId="{694DE984-E2F6-4DBC-9B25-F51068CD0996}" type="presParOf" srcId="{7C470C20-9DB1-4DCB-BBE5-2400588DD5F4}" destId="{2971C2E4-70DB-4FE9-A7C4-A8C04B2334D0}" srcOrd="2" destOrd="0" presId="urn:microsoft.com/office/officeart/2005/8/layout/vList2"/>
    <dgm:cxn modelId="{9FB50A11-E4C5-4059-B299-75E83D07B2FD}" type="presParOf" srcId="{7C470C20-9DB1-4DCB-BBE5-2400588DD5F4}" destId="{F1AEACA8-CC40-4299-94CD-3C45AA22B843}" srcOrd="3" destOrd="0" presId="urn:microsoft.com/office/officeart/2005/8/layout/vList2"/>
    <dgm:cxn modelId="{AADD269B-A7E6-4FEA-85DD-8BAA678327FD}" type="presParOf" srcId="{7C470C20-9DB1-4DCB-BBE5-2400588DD5F4}" destId="{1EE1E059-CA2D-46C1-8A88-06498D7B0D3C}" srcOrd="4" destOrd="0" presId="urn:microsoft.com/office/officeart/2005/8/layout/vList2"/>
    <dgm:cxn modelId="{F50CCE9A-D169-48DE-B179-6007E5E12A90}" type="presParOf" srcId="{7C470C20-9DB1-4DCB-BBE5-2400588DD5F4}" destId="{070E2887-B32E-452A-9327-C59889D92EEA}" srcOrd="5" destOrd="0" presId="urn:microsoft.com/office/officeart/2005/8/layout/vList2"/>
    <dgm:cxn modelId="{1714139A-BD96-4567-9ED8-E293AEF89897}" type="presParOf" srcId="{7C470C20-9DB1-4DCB-BBE5-2400588DD5F4}" destId="{49B9820C-7688-4CBF-AF33-7EADBACCC8D3}" srcOrd="6" destOrd="0" presId="urn:microsoft.com/office/officeart/2005/8/layout/vList2"/>
    <dgm:cxn modelId="{61680863-4C8B-4054-BADE-A8D55C56C849}" type="presParOf" srcId="{7C470C20-9DB1-4DCB-BBE5-2400588DD5F4}" destId="{8D1E9F52-6BDE-42F1-9C0D-11532FEA9E10}" srcOrd="7" destOrd="0" presId="urn:microsoft.com/office/officeart/2005/8/layout/vList2"/>
    <dgm:cxn modelId="{68028EEB-43CD-4AA3-804C-72A6B130B2D0}" type="presParOf" srcId="{7C470C20-9DB1-4DCB-BBE5-2400588DD5F4}" destId="{9D3A5468-5753-4F81-945E-ECC9E89AC97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8344A-B446-44AC-925D-A8310B126051}">
      <dsp:nvSpPr>
        <dsp:cNvPr id="0" name=""/>
        <dsp:cNvSpPr/>
      </dsp:nvSpPr>
      <dsp:spPr>
        <a:xfrm>
          <a:off x="0" y="4702"/>
          <a:ext cx="6308344" cy="1200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i="0" kern="1200" dirty="0">
              <a:solidFill>
                <a:schemeClr val="bg1"/>
              </a:solidFill>
              <a:effectLst/>
              <a:latin typeface="+mn-lt"/>
            </a:rPr>
            <a:t>1926.150(c)(1)(</a:t>
          </a:r>
          <a:r>
            <a:rPr lang="en-US" sz="3000" b="1" i="0" kern="1200" dirty="0" err="1">
              <a:solidFill>
                <a:schemeClr val="bg1"/>
              </a:solidFill>
              <a:effectLst/>
              <a:latin typeface="+mn-lt"/>
            </a:rPr>
            <a:t>i</a:t>
          </a:r>
          <a:r>
            <a:rPr lang="en-US" sz="3000" b="1" i="0" kern="1200" dirty="0">
              <a:solidFill>
                <a:schemeClr val="bg1"/>
              </a:solidFill>
              <a:effectLst/>
              <a:latin typeface="+mn-lt"/>
            </a:rPr>
            <a:t>) </a:t>
          </a:r>
          <a:r>
            <a:rPr lang="en-US" sz="3000" b="0" i="0" kern="1200" dirty="0">
              <a:solidFill>
                <a:schemeClr val="bg1"/>
              </a:solidFill>
              <a:effectLst/>
              <a:latin typeface="+mn-lt"/>
            </a:rPr>
            <a:t>- </a:t>
          </a:r>
          <a:r>
            <a:rPr lang="en-US" sz="3000" b="1" kern="1200" dirty="0">
              <a:latin typeface="+mn-lt"/>
            </a:rPr>
            <a:t>Fire extinguisher (type 2A) at 3000 square feet</a:t>
          </a:r>
          <a:endParaRPr lang="en-US" sz="3000" kern="1200" dirty="0">
            <a:solidFill>
              <a:schemeClr val="bg1"/>
            </a:solidFill>
            <a:latin typeface="+mn-lt"/>
          </a:endParaRPr>
        </a:p>
      </dsp:txBody>
      <dsp:txXfrm>
        <a:off x="58600" y="63302"/>
        <a:ext cx="6191144" cy="1083220"/>
      </dsp:txXfrm>
    </dsp:sp>
    <dsp:sp modelId="{3FAC0EA6-0E6C-40E4-B621-641C2DB1130F}">
      <dsp:nvSpPr>
        <dsp:cNvPr id="0" name=""/>
        <dsp:cNvSpPr/>
      </dsp:nvSpPr>
      <dsp:spPr>
        <a:xfrm>
          <a:off x="0" y="2427167"/>
          <a:ext cx="6308344" cy="1200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Half inch hose, less then 100’</a:t>
          </a:r>
          <a:endParaRPr lang="en-US" sz="2700" kern="1200" dirty="0"/>
        </a:p>
      </dsp:txBody>
      <dsp:txXfrm>
        <a:off x="58600" y="2485767"/>
        <a:ext cx="6191144" cy="1083220"/>
      </dsp:txXfrm>
    </dsp:sp>
    <dsp:sp modelId="{CE436C70-426D-4F4A-AB12-3C2338445170}">
      <dsp:nvSpPr>
        <dsp:cNvPr id="0" name=""/>
        <dsp:cNvSpPr/>
      </dsp:nvSpPr>
      <dsp:spPr>
        <a:xfrm>
          <a:off x="0" y="1213260"/>
          <a:ext cx="6308344" cy="1200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One 55-gallon drum with two fire pails</a:t>
          </a:r>
          <a:endParaRPr lang="en-US" sz="2700" kern="1200" dirty="0"/>
        </a:p>
      </dsp:txBody>
      <dsp:txXfrm>
        <a:off x="58600" y="1271860"/>
        <a:ext cx="6191144" cy="1083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4571F-415F-41FA-B0A9-350DD219FF9C}">
      <dsp:nvSpPr>
        <dsp:cNvPr id="0" name=""/>
        <dsp:cNvSpPr/>
      </dsp:nvSpPr>
      <dsp:spPr>
        <a:xfrm>
          <a:off x="0" y="53498"/>
          <a:ext cx="630834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Electrical</a:t>
          </a:r>
          <a:endParaRPr lang="en-US" sz="3100" kern="1200"/>
        </a:p>
      </dsp:txBody>
      <dsp:txXfrm>
        <a:off x="36296" y="89794"/>
        <a:ext cx="6235751" cy="670943"/>
      </dsp:txXfrm>
    </dsp:sp>
    <dsp:sp modelId="{2971C2E4-70DB-4FE9-A7C4-A8C04B2334D0}">
      <dsp:nvSpPr>
        <dsp:cNvPr id="0" name=""/>
        <dsp:cNvSpPr/>
      </dsp:nvSpPr>
      <dsp:spPr>
        <a:xfrm>
          <a:off x="0" y="886313"/>
          <a:ext cx="630834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Internal combustion engines</a:t>
          </a:r>
          <a:endParaRPr lang="en-US" sz="3100" kern="1200"/>
        </a:p>
      </dsp:txBody>
      <dsp:txXfrm>
        <a:off x="36296" y="922609"/>
        <a:ext cx="6235751" cy="670943"/>
      </dsp:txXfrm>
    </dsp:sp>
    <dsp:sp modelId="{1EE1E059-CA2D-46C1-8A88-06498D7B0D3C}">
      <dsp:nvSpPr>
        <dsp:cNvPr id="0" name=""/>
        <dsp:cNvSpPr/>
      </dsp:nvSpPr>
      <dsp:spPr>
        <a:xfrm>
          <a:off x="0" y="1719128"/>
          <a:ext cx="630834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Smoking</a:t>
          </a:r>
          <a:endParaRPr lang="en-US" sz="3100" kern="1200"/>
        </a:p>
      </dsp:txBody>
      <dsp:txXfrm>
        <a:off x="36296" y="1755424"/>
        <a:ext cx="6235751" cy="670943"/>
      </dsp:txXfrm>
    </dsp:sp>
    <dsp:sp modelId="{49B9820C-7688-4CBF-AF33-7EADBACCC8D3}">
      <dsp:nvSpPr>
        <dsp:cNvPr id="0" name=""/>
        <dsp:cNvSpPr/>
      </dsp:nvSpPr>
      <dsp:spPr>
        <a:xfrm>
          <a:off x="0" y="2551944"/>
          <a:ext cx="630834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Lighting</a:t>
          </a:r>
          <a:endParaRPr lang="en-US" sz="3100" kern="1200"/>
        </a:p>
      </dsp:txBody>
      <dsp:txXfrm>
        <a:off x="36296" y="2588240"/>
        <a:ext cx="6235751" cy="670943"/>
      </dsp:txXfrm>
    </dsp:sp>
    <dsp:sp modelId="{9D3A5468-5753-4F81-945E-ECC9E89AC970}">
      <dsp:nvSpPr>
        <dsp:cNvPr id="0" name=""/>
        <dsp:cNvSpPr/>
      </dsp:nvSpPr>
      <dsp:spPr>
        <a:xfrm>
          <a:off x="0" y="3384759"/>
          <a:ext cx="630834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Other</a:t>
          </a:r>
          <a:endParaRPr lang="en-US" sz="3100" kern="1200"/>
        </a:p>
      </dsp:txBody>
      <dsp:txXfrm>
        <a:off x="36296" y="3421055"/>
        <a:ext cx="6235751" cy="6709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5F6D4-DA02-46B0-BA55-11AF6BA73C62}"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851AB-9C72-4F6D-8A3D-C65219109EDC}" type="slidenum">
              <a:rPr lang="en-US" smtClean="0"/>
              <a:t>‹#›</a:t>
            </a:fld>
            <a:endParaRPr lang="en-US"/>
          </a:p>
        </p:txBody>
      </p:sp>
    </p:spTree>
    <p:extLst>
      <p:ext uri="{BB962C8B-B14F-4D97-AF65-F5344CB8AC3E}">
        <p14:creationId xmlns:p14="http://schemas.microsoft.com/office/powerpoint/2010/main" val="23687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outerShdw blurRad="38100" dist="38100" dir="2700000" algn="tl">
                    <a:srgbClr val="000000"/>
                  </a:outerShdw>
                </a:effectLst>
                <a:latin typeface="Arial" charset="0"/>
                <a:ea typeface="ＭＳ Ｐゴシック" pitchFamily="-105" charset="-128"/>
              </a:rPr>
              <a:t>This material was produced under grant number SH-37125-SH1 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sz="1200" dirty="0">
                <a:latin typeface="Arial" charset="0"/>
                <a:ea typeface="ＭＳ Ｐゴシック" pitchFamily="-105" charset="-128"/>
              </a:rPr>
              <a:t>  </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a:t>
            </a:fld>
            <a:endParaRPr lang="en-US"/>
          </a:p>
        </p:txBody>
      </p:sp>
    </p:spTree>
    <p:extLst>
      <p:ext uri="{BB962C8B-B14F-4D97-AF65-F5344CB8AC3E}">
        <p14:creationId xmlns:p14="http://schemas.microsoft.com/office/powerpoint/2010/main" val="245594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An alarm system, e.g., telephone system, siren, etc., shall be established by the employer whereby employees on the site and the local fire department can be alerted for an emergency.</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The alarm code and reporting instructions shall be conspicuously posted at phones and at employee entrances.</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10</a:t>
            </a:fld>
            <a:endParaRPr lang="en-US"/>
          </a:p>
        </p:txBody>
      </p:sp>
    </p:spTree>
    <p:extLst>
      <p:ext uri="{BB962C8B-B14F-4D97-AF65-F5344CB8AC3E}">
        <p14:creationId xmlns:p14="http://schemas.microsoft.com/office/powerpoint/2010/main" val="115067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Electrical wiring and equipment for light, heat, or power purposes shall be installed in compliance with the requirements of Subpart K of this part.</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Internal combustion engine powered equipment shall be so located that the exhausts are well away from combustible materials. When the exhausts are piped to outside the building under construction, a clearance of at least 6 inches shall be maintained between such piping and combustible material.</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Smoking shall be prohibited at or in the vicinity of operations which constitute a fire hazard, and shall be conspicuously posted: "No Smoking or Open Flame.“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Portable battery powered lighting equipment, used in connection with the storage, handling, or use of flammable gases or liquids, shall be of the type approved for the hazardous locations.</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11</a:t>
            </a:fld>
            <a:endParaRPr lang="en-US"/>
          </a:p>
        </p:txBody>
      </p:sp>
    </p:spTree>
    <p:extLst>
      <p:ext uri="{BB962C8B-B14F-4D97-AF65-F5344CB8AC3E}">
        <p14:creationId xmlns:p14="http://schemas.microsoft.com/office/powerpoint/2010/main" val="385537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Only approved containers and portable tanks shall be used for storage and handling of flammable liquids. Approved safety cans or Department of Transportation approved containers shall be used for the handling and use of flammable liquids in quantities of 5 gallons or less, except that this shall not apply to those flammable liquid materials which are highly viscid (extremely hard to pour), which may be used and handled in original shipping containers. For quantities of one gallon or less, the original container may be used, for storage, use and handling of flammable liquids.</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12</a:t>
            </a:fld>
            <a:endParaRPr lang="en-US"/>
          </a:p>
        </p:txBody>
      </p:sp>
    </p:spTree>
    <p:extLst>
      <p:ext uri="{BB962C8B-B14F-4D97-AF65-F5344CB8AC3E}">
        <p14:creationId xmlns:p14="http://schemas.microsoft.com/office/powerpoint/2010/main" val="3322295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Not more than 60 gallons of Category 1, 2 and/or 3 flammable liquids or 120 gallons of Category 4 flammable liquids shall be stored in any one storage cabinet. Not more than three such cabinets may be located in a single storage area. Quantities in excess of this shall be stored in an inside storage room.</a:t>
            </a:r>
          </a:p>
          <a:p>
            <a:endParaRPr lang="en-US" b="0" i="0" dirty="0">
              <a:solidFill>
                <a:srgbClr val="333333"/>
              </a:solidFill>
              <a:effectLst/>
              <a:latin typeface="Helvetica Neue"/>
            </a:endParaRPr>
          </a:p>
          <a:p>
            <a:r>
              <a:rPr lang="en-US" b="0" i="0" dirty="0">
                <a:solidFill>
                  <a:srgbClr val="333333"/>
                </a:solidFill>
                <a:effectLst/>
                <a:latin typeface="Helvetica Neue"/>
              </a:rPr>
              <a:t>Inside storage rooms shall be constructed to meet the required fire-resistive rating for their use. Such construction shall comply with the test specifications set forth in Standard Methods of Fire Test of Building Construction and Material, NFPA 251-1969.</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13</a:t>
            </a:fld>
            <a:endParaRPr lang="en-US"/>
          </a:p>
        </p:txBody>
      </p:sp>
    </p:spTree>
    <p:extLst>
      <p:ext uri="{BB962C8B-B14F-4D97-AF65-F5344CB8AC3E}">
        <p14:creationId xmlns:p14="http://schemas.microsoft.com/office/powerpoint/2010/main" val="489881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Storage of containers (not more than 60 gallons each) shall not exceed 1,100 gallons in any one pile or area. Piles or groups of containers shall be separated by a 5-foot clearance. Piles or groups of containers shall not be nearer than 20 feet to a building.</a:t>
            </a:r>
          </a:p>
          <a:p>
            <a:endParaRPr lang="en-US" b="0" i="0" dirty="0">
              <a:solidFill>
                <a:srgbClr val="333333"/>
              </a:solidFill>
              <a:effectLst/>
              <a:latin typeface="Helvetica Neue"/>
            </a:endParaRPr>
          </a:p>
          <a:p>
            <a:r>
              <a:rPr lang="en-US" b="0" i="0" dirty="0">
                <a:solidFill>
                  <a:srgbClr val="333333"/>
                </a:solidFill>
                <a:effectLst/>
                <a:latin typeface="Helvetica Neue"/>
              </a:rPr>
              <a:t>At least one portable fire extinguisher having a rating of not less than 20-B units shall be located not less than 25 feet, nor more than 75 feet, from any flammable liquid storage area located outside.</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14</a:t>
            </a:fld>
            <a:endParaRPr lang="en-US"/>
          </a:p>
        </p:txBody>
      </p:sp>
    </p:spTree>
    <p:extLst>
      <p:ext uri="{BB962C8B-B14F-4D97-AF65-F5344CB8AC3E}">
        <p14:creationId xmlns:p14="http://schemas.microsoft.com/office/powerpoint/2010/main" val="3011694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At least one portable fire extinguisher, having a rating of not less than 20-B units, shall be located outside of, but not more than 10 feet from, the door opening into any room used for storage of more than 60 gallons of flammable liquids.</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15</a:t>
            </a:fld>
            <a:endParaRPr lang="en-US"/>
          </a:p>
        </p:txBody>
      </p:sp>
    </p:spTree>
    <p:extLst>
      <p:ext uri="{BB962C8B-B14F-4D97-AF65-F5344CB8AC3E}">
        <p14:creationId xmlns:p14="http://schemas.microsoft.com/office/powerpoint/2010/main" val="526160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Areas in which flammable liquids are transferred at one time, in quantities greater than 5 gallons from one tank or container to another tank or container, shall be separated from other operations by 25-feet distance or by construction having a fire resistance of at least 1 hour. Drainage or other means shall be provided to control spills. Adequate natural or mechanical ventilation shall be provided to maintain the concentration of flammable vapor at or below 10 percent of the lower flammable limit.</a:t>
            </a:r>
          </a:p>
          <a:p>
            <a:pPr algn="l"/>
            <a:endParaRPr lang="en-US" b="0" i="0" u="none" strike="noStrike" dirty="0">
              <a:solidFill>
                <a:srgbClr val="003399"/>
              </a:solidFill>
              <a:effectLst/>
              <a:latin typeface="Helvetica Neue"/>
            </a:endParaRPr>
          </a:p>
          <a:p>
            <a:pPr algn="l"/>
            <a:r>
              <a:rPr lang="en-US" b="0" i="0" dirty="0">
                <a:solidFill>
                  <a:srgbClr val="333333"/>
                </a:solidFill>
                <a:effectLst/>
                <a:latin typeface="Helvetica Neue"/>
              </a:rPr>
              <a:t>Transfer of Category 1, 2, or 3 flammable liquids from one container to another shall be done only when containers are electrically interconnected (bonded).</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16</a:t>
            </a:fld>
            <a:endParaRPr lang="en-US"/>
          </a:p>
        </p:txBody>
      </p:sp>
    </p:spTree>
    <p:extLst>
      <p:ext uri="{BB962C8B-B14F-4D97-AF65-F5344CB8AC3E}">
        <p14:creationId xmlns:p14="http://schemas.microsoft.com/office/powerpoint/2010/main" val="3701319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 Safety</a:t>
            </a:r>
            <a:r>
              <a:rPr lang="en-US" baseline="0" dirty="0"/>
              <a:t> Board (CSB) Video</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17</a:t>
            </a:fld>
            <a:endParaRPr lang="en-US"/>
          </a:p>
        </p:txBody>
      </p:sp>
    </p:spTree>
    <p:extLst>
      <p:ext uri="{BB962C8B-B14F-4D97-AF65-F5344CB8AC3E}">
        <p14:creationId xmlns:p14="http://schemas.microsoft.com/office/powerpoint/2010/main" val="3586280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Transporting, moving, and storing compressed gas cylinders.</a:t>
            </a:r>
          </a:p>
          <a:p>
            <a:pPr algn="l"/>
            <a:r>
              <a:rPr lang="en-US" b="0" i="0" dirty="0">
                <a:solidFill>
                  <a:srgbClr val="333333"/>
                </a:solidFill>
                <a:effectLst/>
                <a:latin typeface="Helvetica Neue"/>
              </a:rPr>
              <a:t>Valve protection caps shall be in place and secured.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When cylinders are hoisted, they shall be secured on a cradle, </a:t>
            </a:r>
            <a:r>
              <a:rPr lang="en-US" b="0" i="0" dirty="0" err="1">
                <a:solidFill>
                  <a:srgbClr val="333333"/>
                </a:solidFill>
                <a:effectLst/>
                <a:latin typeface="Helvetica Neue"/>
              </a:rPr>
              <a:t>slingboard</a:t>
            </a:r>
            <a:r>
              <a:rPr lang="en-US" b="0" i="0" dirty="0">
                <a:solidFill>
                  <a:srgbClr val="333333"/>
                </a:solidFill>
                <a:effectLst/>
                <a:latin typeface="Helvetica Neue"/>
              </a:rPr>
              <a:t>, or pallet. They shall not be hoisted or transported by means of magnets or choker slings.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Cylinders shall be moved by tilting and rolling them on their bottom edges. They shall not be intentionally dropped, struck, or permitted to strike each other violently.</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When cylinders are transported by powered vehicles, they shall be secured in a vertical position.</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18</a:t>
            </a:fld>
            <a:endParaRPr lang="en-US"/>
          </a:p>
        </p:txBody>
      </p:sp>
    </p:spTree>
    <p:extLst>
      <p:ext uri="{BB962C8B-B14F-4D97-AF65-F5344CB8AC3E}">
        <p14:creationId xmlns:p14="http://schemas.microsoft.com/office/powerpoint/2010/main" val="1103097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Cylinders shall be kept far enough away from the actual welding or cutting operation so that sparks, hot slag, or flame will not reach them. When this is impractical, fire-resistant shields shall be provided.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Cylinders shall be placed where they cannot become part of an electrical circuit. Electrodes shall not be struck against a cylinder to strike an arc.</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Fuel gas cylinders shall be placed with valve end up whenever they are in use. They shall not be placed in a location where they would be subject to open flame, hot metal, or other sources of artificial heat.</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Cylinders containing oxygen or acetylene, or other fuel gas shall not be taken into confined spaces.</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19</a:t>
            </a:fld>
            <a:endParaRPr lang="en-US"/>
          </a:p>
        </p:txBody>
      </p:sp>
    </p:spTree>
    <p:extLst>
      <p:ext uri="{BB962C8B-B14F-4D97-AF65-F5344CB8AC3E}">
        <p14:creationId xmlns:p14="http://schemas.microsoft.com/office/powerpoint/2010/main" val="245707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One hundred years ago on March 25, fire spread through the cramped Triangle Waist Company garment factory on the 8th, 9th and 10th floors of the Asch Building in lower Manhattan. Workers in the factory, many of whom were young women recently arrived from Europe, had little time or opportunity to escape. The rapidly spreading fire killed 146 workers.</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a:t>
            </a:fld>
            <a:endParaRPr lang="en-US"/>
          </a:p>
        </p:txBody>
      </p:sp>
    </p:spTree>
    <p:extLst>
      <p:ext uri="{BB962C8B-B14F-4D97-AF65-F5344CB8AC3E}">
        <p14:creationId xmlns:p14="http://schemas.microsoft.com/office/powerpoint/2010/main" val="2143368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Use of fuel gas. The employer shall thoroughly instruct employees in the safe use of fuel gas, as follows: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Before a regulator to a cylinder valve is connected, the valve shall be opened slightly and closed immediately. (This action is generally termed "cracking"  and is intended to clear the valve of dust or dirt that might otherwise enter the regulator.) The person cracking the valve shall stand to one side of the outlet, not in front of it. The valve of a fuel gas cylinder shall not be cracked where the gas would reach welding work, sparks, flame, or other possible sources of ignition.</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The cylinder valve shall always be opened slowly to prevent damage to the regulator. For quick closing, valves on fuel gas cylinders shall not be opened more than 1 1/2 turns. When a special wrench is required, it shall be left in position on the stem of the valve while the cylinder is in use so that the fuel gas flow can be shut off quickly in case of an emergency. In the case of manifolded or coupled cylinders, at least one such wrench shall always be available for immediate use. Nothing shall be placed on top of a fuel gas cylinder, when in use, which may damage the safety device or interfere with the quick closing of the valve.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Fuel gas shall not be used from cylinders through torches or other devices which are equipped with shutoff valves without reducing the pressure through a suitable regulator attached to the cylinder valve or manifold.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Before a regulator is removed from a cylinder valve, the cylinder valve shall always be closed and the gas released from the regulator.</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If, when the valve on a fuel gas cylinder is opened, there is found to be a leak around the valve stem, the valve shall be closed and the gland nut tightened. If this action does not stop the leak, the use of the cylinder shall be discontinued, and it shall be properly tagged and removed from the work area. In the event that fuel gas should leak from the cylinder valve, rather than from the valve stem, and the gas cannot be shut off, the cylinder shall be properly tagged and removed from the work area. If a regulator attached to a cylinder valve will effectively stop a leak through the valve seat, the cylinder need not be removed from the work area.</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If a leak should develop at a fuse plug or other safety device, the cylinder shall be removed from the work area.</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20</a:t>
            </a:fld>
            <a:endParaRPr lang="en-US"/>
          </a:p>
        </p:txBody>
      </p:sp>
    </p:spTree>
    <p:extLst>
      <p:ext uri="{BB962C8B-B14F-4D97-AF65-F5344CB8AC3E}">
        <p14:creationId xmlns:p14="http://schemas.microsoft.com/office/powerpoint/2010/main" val="2876313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Fuel gas hose and oxygen hose shall be easily distinguishable from each other. The contrast may be made by different colors or by surface characteristics readily distinguishable by the sense of touch. Oxygen and fuel gas hoses shall not be interchangeable. A single hose having more than one gas passage shall not be used.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When parallel sections of oxygen and fuel gas hose are taped together, not more than 4 inches out of 12 inches shall be covered by tape.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All hose in use, carrying acetylene, oxygen, natural or manufactured fuel gas, or any gas or substance which may ignite or enter into combustion, or be in any way harmful to employees, shall be inspected at the beginning of each working shift. Defective hose shall be removed from service.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Hose which has been subject to flashback, or which shows evidence of severe wear or damage, shall be tested to twice the normal pressure to which it is subject, but in no case less than 300 </a:t>
            </a:r>
            <a:r>
              <a:rPr lang="en-US" b="0" i="0" dirty="0" err="1">
                <a:solidFill>
                  <a:srgbClr val="333333"/>
                </a:solidFill>
                <a:effectLst/>
                <a:latin typeface="Helvetica Neue"/>
              </a:rPr>
              <a:t>p.s.i</a:t>
            </a:r>
            <a:r>
              <a:rPr lang="en-US" b="0" i="0" dirty="0">
                <a:solidFill>
                  <a:srgbClr val="333333"/>
                </a:solidFill>
                <a:effectLst/>
                <a:latin typeface="Helvetica Neue"/>
              </a:rPr>
              <a:t>. Defective hose, or hose in doubtful condition, shall not be used.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Hose couplings shall be of the type that cannot be unlocked or disconnected by means of a straight pull without rotary motion.</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Boxes used for the storage of gas hose shall be ventilated.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Hoses, cables, and other equipment shall be kept clear of passageways, ladders and stairs.</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21</a:t>
            </a:fld>
            <a:endParaRPr lang="en-US"/>
          </a:p>
        </p:txBody>
      </p:sp>
    </p:spTree>
    <p:extLst>
      <p:ext uri="{BB962C8B-B14F-4D97-AF65-F5344CB8AC3E}">
        <p14:creationId xmlns:p14="http://schemas.microsoft.com/office/powerpoint/2010/main" val="766755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Clogged torch tip openings shall be cleaned with suitable cleaning wires, drills, or other devices designed for such purpose.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Torches in use shall be inspected at the beginning of each working shift for leaking shutoff valves, hose couplings, and tip connections. Defective torches shall not be used.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Torches shall be lighted by friction lighters or other approved devices, and not by matches or from hot work.</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Regulators and gauges. Oxygen and fuel gas pressure regulators, including their related gauges, shall be in proper working order while in use.</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22</a:t>
            </a:fld>
            <a:endParaRPr lang="en-US"/>
          </a:p>
        </p:txBody>
      </p:sp>
    </p:spTree>
    <p:extLst>
      <p:ext uri="{BB962C8B-B14F-4D97-AF65-F5344CB8AC3E}">
        <p14:creationId xmlns:p14="http://schemas.microsoft.com/office/powerpoint/2010/main" val="2119910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Oil and grease hazards. Oxygen cylinders and fittings shall be kept away from oil or grease. Cylinders, cylinder caps and valves, couplings, regulators, hose, and apparatus shall be kept free from oil or greasy substances and shall not be handled with oily hands or gloves. Oxygen shall not be directed at oily surfaces, greasy clothes, or within a fuel oil or other storage tank or vessel.</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For additional details not covered in this subpart, applicable technical portions of American National Standards Institute, Z49.1-1967, Safety in Welding and Cutting, shall apply.</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23</a:t>
            </a:fld>
            <a:endParaRPr lang="en-US"/>
          </a:p>
        </p:txBody>
      </p:sp>
    </p:spTree>
    <p:extLst>
      <p:ext uri="{BB962C8B-B14F-4D97-AF65-F5344CB8AC3E}">
        <p14:creationId xmlns:p14="http://schemas.microsoft.com/office/powerpoint/2010/main" val="3558183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1F2937"/>
                </a:solidFill>
                <a:effectLst/>
                <a:latin typeface="Open Sans" panose="020B0604020202020204" pitchFamily="34" charset="0"/>
              </a:rPr>
              <a:t>1910.252(a)(2)(iii)(A)</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Fire watchers shall be required whenever welding or cutting is performed in locations where other than a minor fire might develop, or any of the following conditions exist:</a:t>
            </a:r>
          </a:p>
          <a:p>
            <a:pPr algn="l"/>
            <a:r>
              <a:rPr lang="en-US" b="0" i="0" dirty="0">
                <a:solidFill>
                  <a:srgbClr val="1F2937"/>
                </a:solidFill>
                <a:effectLst/>
                <a:latin typeface="Open Sans" panose="020B0604020202020204" pitchFamily="34" charset="0"/>
              </a:rPr>
              <a:t> </a:t>
            </a:r>
            <a:r>
              <a:rPr lang="en-US" b="1" i="0" u="none" strike="noStrike" dirty="0">
                <a:solidFill>
                  <a:srgbClr val="1F2937"/>
                </a:solidFill>
                <a:effectLst/>
                <a:latin typeface="Open Sans" panose="020B0604020202020204" pitchFamily="34" charset="0"/>
              </a:rPr>
              <a:t>1910.252(a)(2)(iii)(A)(1)</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Appreciable combustible material, in building construction or contents, closer than 35 feet (10.7 m) to the point of operation.</a:t>
            </a:r>
          </a:p>
          <a:p>
            <a:pPr algn="l"/>
            <a:r>
              <a:rPr lang="en-US" b="0" i="0" dirty="0">
                <a:solidFill>
                  <a:srgbClr val="1F2937"/>
                </a:solidFill>
                <a:effectLst/>
                <a:latin typeface="Open Sans" panose="020B0604020202020204" pitchFamily="34" charset="0"/>
              </a:rPr>
              <a:t> </a:t>
            </a:r>
            <a:r>
              <a:rPr lang="en-US" b="1" i="0" u="none" strike="noStrike" dirty="0">
                <a:solidFill>
                  <a:srgbClr val="1F2937"/>
                </a:solidFill>
                <a:effectLst/>
                <a:latin typeface="Open Sans" panose="020B0604020202020204" pitchFamily="34" charset="0"/>
              </a:rPr>
              <a:t>1910.252(a)(2)(iii)(A)(2)</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Appreciable combustibles are more than 35 feet (10.7 m) away but are easily ignited by sparks.</a:t>
            </a:r>
          </a:p>
          <a:p>
            <a:pPr algn="l"/>
            <a:r>
              <a:rPr lang="en-US" b="0" i="0" dirty="0">
                <a:solidFill>
                  <a:srgbClr val="1F2937"/>
                </a:solidFill>
                <a:effectLst/>
                <a:latin typeface="Open Sans" panose="020B0604020202020204" pitchFamily="34" charset="0"/>
              </a:rPr>
              <a:t> </a:t>
            </a:r>
            <a:r>
              <a:rPr lang="en-US" b="1" i="0" u="none" strike="noStrike" dirty="0">
                <a:solidFill>
                  <a:srgbClr val="1F2937"/>
                </a:solidFill>
                <a:effectLst/>
                <a:latin typeface="Open Sans" panose="020B0604020202020204" pitchFamily="34" charset="0"/>
              </a:rPr>
              <a:t>1910.252(a)(2)(iii)(A)(3)</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Wall or floor openings within a 35-foot (10.7 m) radius expose combustible material in adjacent areas including concealed spaces in walls or floors.</a:t>
            </a:r>
          </a:p>
          <a:p>
            <a:pPr algn="l"/>
            <a:r>
              <a:rPr lang="en-US" b="0" i="0" dirty="0">
                <a:solidFill>
                  <a:srgbClr val="1F2937"/>
                </a:solidFill>
                <a:effectLst/>
                <a:latin typeface="Open Sans" panose="020B0604020202020204" pitchFamily="34" charset="0"/>
              </a:rPr>
              <a:t> </a:t>
            </a:r>
            <a:r>
              <a:rPr lang="en-US" b="1" i="0" u="none" strike="noStrike" dirty="0">
                <a:solidFill>
                  <a:srgbClr val="1F2937"/>
                </a:solidFill>
                <a:effectLst/>
                <a:latin typeface="Open Sans" panose="020B0604020202020204" pitchFamily="34" charset="0"/>
              </a:rPr>
              <a:t>1910.252(a)(2)(iii)(A)(4)</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Combustible materials are adjacent to the opposite side of metal partitions, walls, ceilings, or roofs and are likely to be ignited by conduction or radiation.</a:t>
            </a:r>
          </a:p>
          <a:p>
            <a:pPr algn="l"/>
            <a:r>
              <a:rPr lang="en-US" b="0" i="0" dirty="0">
                <a:solidFill>
                  <a:srgbClr val="1F2937"/>
                </a:solidFill>
                <a:effectLst/>
                <a:latin typeface="Open Sans" panose="020B0604020202020204" pitchFamily="34" charset="0"/>
              </a:rPr>
              <a:t> </a:t>
            </a:r>
            <a:r>
              <a:rPr lang="en-US" b="1" i="0" u="none" strike="noStrike" dirty="0">
                <a:solidFill>
                  <a:srgbClr val="1F2937"/>
                </a:solidFill>
                <a:effectLst/>
                <a:latin typeface="Open Sans" panose="020B0604020202020204" pitchFamily="34" charset="0"/>
              </a:rPr>
              <a:t>1910.252(a)(2)(iii)(B)</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Fire watchers shall have fire extinguishing equipment readily available and be trained in its use. They shall be familiar with facilities for sounding an alarm in the event of a fire. They shall watch for fires in all exposed areas, try to extinguish them only when obviously within the capacity of the equipment available, or otherwise sound the alarm. A fire watch shall be maintained for at least a half hour after completion of welding or cutting operations to detect and extinguish possible smoldering fires.</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24</a:t>
            </a:fld>
            <a:endParaRPr lang="en-US"/>
          </a:p>
        </p:txBody>
      </p:sp>
    </p:spTree>
    <p:extLst>
      <p:ext uri="{BB962C8B-B14F-4D97-AF65-F5344CB8AC3E}">
        <p14:creationId xmlns:p14="http://schemas.microsoft.com/office/powerpoint/2010/main" val="2515587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When the welding, cutting, or heating operation is such that normal fire prevention precautions are not sufficient, additional personnel shall be assigned to guard against fire while the actual welding, cutting, or heating operation is being performed, and for a sufficient period of time after completion of the work to ensure that no possibility of fire exists. Such personnel shall be instructed as to the specific anticipated fire hazards and how the firefighting equipment provided is to be used.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When welding, cutting, or heating is performed on walls, floors, and ceilings, since direct penetration of sparks or heat transfer may introduce a fire hazard to an adjacent area, the same precautions shall be taken on the opposite side as are taken on the side on which the welding is being performed.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For the elimination of possible fire in enclosed spaces as a result of gas escaping through leaking or improperly closed torch valves, the gas supply to the torch shall be positively shut off at some point outside the enclosed space whenever the torch is not to be used or whenever the torch is left unattended for a substantial period of time, such as during the lunch period. Overnight and at the change of shifts, the torch and hose shall be removed from the confined space. Open end fuel gas and oxygen hoses shall be immediately removed from enclosed spaces when they are disconnected from the torch or other gas-consuming device.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Except when the contents are being removed or transferred, drums, pails, and other containers which contain or have contained flammable liquids shall be kept closed. Empty containers shall be removed to a safe area apart from hot work operations or open flames.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Drums containers, or hollow structures which have contained toxic or flammable substances shall, before welding, cutting, or heating is undertaken on them, either be filled with water or thoroughly cleaned of such substances and ventilated and tested. For welding, cutting and heating on steel pipelines containing natural gas, the pertinent portions of regulations issued by the Department of Transportation, Office of Pipeline Safety, 49 CFR Part 192, Minimum Federal Safety Standards for Gas Pipelines, shall apply.</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25</a:t>
            </a:fld>
            <a:endParaRPr lang="en-US"/>
          </a:p>
        </p:txBody>
      </p:sp>
    </p:spTree>
    <p:extLst>
      <p:ext uri="{BB962C8B-B14F-4D97-AF65-F5344CB8AC3E}">
        <p14:creationId xmlns:p14="http://schemas.microsoft.com/office/powerpoint/2010/main" val="4200515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safety rules may be more stringent</a:t>
            </a:r>
          </a:p>
        </p:txBody>
      </p:sp>
      <p:sp>
        <p:nvSpPr>
          <p:cNvPr id="4" name="Slide Number Placeholder 3"/>
          <p:cNvSpPr>
            <a:spLocks noGrp="1"/>
          </p:cNvSpPr>
          <p:nvPr>
            <p:ph type="sldNum" sz="quarter" idx="10"/>
          </p:nvPr>
        </p:nvSpPr>
        <p:spPr/>
        <p:txBody>
          <a:bodyPr/>
          <a:lstStyle/>
          <a:p>
            <a:fld id="{F30851AB-9C72-4F6D-8A3D-C65219109EDC}" type="slidenum">
              <a:rPr lang="en-US" smtClean="0"/>
              <a:t>26</a:t>
            </a:fld>
            <a:endParaRPr lang="en-US"/>
          </a:p>
        </p:txBody>
      </p:sp>
    </p:spTree>
    <p:extLst>
      <p:ext uri="{BB962C8B-B14F-4D97-AF65-F5344CB8AC3E}">
        <p14:creationId xmlns:p14="http://schemas.microsoft.com/office/powerpoint/2010/main" val="2186425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The Hot Work Permit system is intended to assure that </a:t>
            </a:r>
            <a:r>
              <a:rPr lang="en-US" b="1" i="0" dirty="0">
                <a:solidFill>
                  <a:srgbClr val="202124"/>
                </a:solidFill>
                <a:effectLst/>
                <a:latin typeface="Roboto" panose="02000000000000000000" pitchFamily="2" charset="0"/>
              </a:rPr>
              <a:t>the individuals involved in construction, renovation, repairs and maintenance </a:t>
            </a:r>
            <a:r>
              <a:rPr lang="en-US" b="0" i="0" dirty="0">
                <a:solidFill>
                  <a:srgbClr val="202124"/>
                </a:solidFill>
                <a:effectLst/>
                <a:latin typeface="Roboto" panose="02000000000000000000" pitchFamily="2" charset="0"/>
              </a:rPr>
              <a:t>are aware of the hazards associated with hot work and welding and that they implement control measures to help mitigate them.</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27</a:t>
            </a:fld>
            <a:endParaRPr lang="en-US"/>
          </a:p>
        </p:txBody>
      </p:sp>
    </p:spTree>
    <p:extLst>
      <p:ext uri="{BB962C8B-B14F-4D97-AF65-F5344CB8AC3E}">
        <p14:creationId xmlns:p14="http://schemas.microsoft.com/office/powerpoint/2010/main" val="3622734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a:t>
            </a:r>
            <a:r>
              <a:rPr lang="en-US" baseline="0" dirty="0"/>
              <a:t> Safety Board (CSB) Video</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28</a:t>
            </a:fld>
            <a:endParaRPr lang="en-US"/>
          </a:p>
        </p:txBody>
      </p:sp>
    </p:spTree>
    <p:extLst>
      <p:ext uri="{BB962C8B-B14F-4D97-AF65-F5344CB8AC3E}">
        <p14:creationId xmlns:p14="http://schemas.microsoft.com/office/powerpoint/2010/main" val="744809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The primary reason for proper, regular instrument calibration is to provide accurate gas-concentration readings that could prevent worker illness, injury, or death. Correctly calibrating an instrument helps to ensure that the DRPGM will respond accurately to the gases it is designed to detect, thereby warning users of hazardous conditions before the conditions reach dangerous levels. Some DRPGMs have two levels of alarms – warning and danger. The warning alarm alerts the operator and workers that the work environment has a detectable elevated concentration of toxic gas and is, therefore, potentially hazardous. The danger alarm indicates that the toxic-gas concentration exceeds the programmed hazard threshold, and that the toxic gas in the work area is above the warning level and approaching a hazardous level. Whether a DRPGM provides a warning or danger alarm at the proper concentration depends on its detection capabilities, its ability to translate its findings into an accurate reading, and the presence of interfering gases (see "Calibration Drift and Causes" above).</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29</a:t>
            </a:fld>
            <a:endParaRPr lang="en-US"/>
          </a:p>
        </p:txBody>
      </p:sp>
    </p:spTree>
    <p:extLst>
      <p:ext uri="{BB962C8B-B14F-4D97-AF65-F5344CB8AC3E}">
        <p14:creationId xmlns:p14="http://schemas.microsoft.com/office/powerpoint/2010/main" val="111669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The employer shall be responsible for the development of a fire protection program to be followed throughout all phases of the construction and demolition work, and he shall provide for the firefighting equipment as specified in this subpart. As fire hazards occur, there shall be no delay in providing the necessary equipment.</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Access to all available firefighting equipment shall be maintained at all times.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All firefighting equipment, provided by the employer, shall be conspicuously located.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All firefighting equipment shall be periodically inspected and maintained in operating condition. Defective equipment shall be immediately replaced.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As warranted by the project, the employer shall provide a trained and equipped firefighting organization (Fire Brigade) to assure adequate protection to life.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 temporary or permanent water supply, of sufficient volume, duration, and pressure, required to properly operate the firefighting equipment shall be made available as soon as combustible materials accumulate.</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3</a:t>
            </a:fld>
            <a:endParaRPr lang="en-US"/>
          </a:p>
        </p:txBody>
      </p:sp>
    </p:spTree>
    <p:extLst>
      <p:ext uri="{BB962C8B-B14F-4D97-AF65-F5344CB8AC3E}">
        <p14:creationId xmlns:p14="http://schemas.microsoft.com/office/powerpoint/2010/main" val="2579461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 Safety Board (CSB) Video</a:t>
            </a:r>
          </a:p>
        </p:txBody>
      </p:sp>
      <p:sp>
        <p:nvSpPr>
          <p:cNvPr id="4" name="Slide Number Placeholder 3"/>
          <p:cNvSpPr>
            <a:spLocks noGrp="1"/>
          </p:cNvSpPr>
          <p:nvPr>
            <p:ph type="sldNum" sz="quarter" idx="5"/>
          </p:nvPr>
        </p:nvSpPr>
        <p:spPr/>
        <p:txBody>
          <a:bodyPr/>
          <a:lstStyle/>
          <a:p>
            <a:fld id="{F30851AB-9C72-4F6D-8A3D-C65219109EDC}" type="slidenum">
              <a:rPr lang="en-US" smtClean="0"/>
              <a:t>30</a:t>
            </a:fld>
            <a:endParaRPr lang="en-US"/>
          </a:p>
        </p:txBody>
      </p:sp>
    </p:spTree>
    <p:extLst>
      <p:ext uri="{BB962C8B-B14F-4D97-AF65-F5344CB8AC3E}">
        <p14:creationId xmlns:p14="http://schemas.microsoft.com/office/powerpoint/2010/main" val="2122992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Workers rights information</a:t>
            </a:r>
          </a:p>
        </p:txBody>
      </p:sp>
      <p:sp>
        <p:nvSpPr>
          <p:cNvPr id="4" name="Slide Number Placeholder 3"/>
          <p:cNvSpPr>
            <a:spLocks noGrp="1"/>
          </p:cNvSpPr>
          <p:nvPr>
            <p:ph type="sldNum" sz="quarter" idx="10"/>
          </p:nvPr>
        </p:nvSpPr>
        <p:spPr/>
        <p:txBody>
          <a:bodyPr/>
          <a:lstStyle/>
          <a:p>
            <a:fld id="{F30851AB-9C72-4F6D-8A3D-C65219109EDC}" type="slidenum">
              <a:rPr lang="en-US" smtClean="0"/>
              <a:t>31</a:t>
            </a:fld>
            <a:endParaRPr lang="en-US"/>
          </a:p>
        </p:txBody>
      </p:sp>
    </p:spTree>
    <p:extLst>
      <p:ext uri="{BB962C8B-B14F-4D97-AF65-F5344CB8AC3E}">
        <p14:creationId xmlns:p14="http://schemas.microsoft.com/office/powerpoint/2010/main" val="1617031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32</a:t>
            </a:fld>
            <a:endParaRPr lang="en-US"/>
          </a:p>
        </p:txBody>
      </p:sp>
    </p:spTree>
    <p:extLst>
      <p:ext uri="{BB962C8B-B14F-4D97-AF65-F5344CB8AC3E}">
        <p14:creationId xmlns:p14="http://schemas.microsoft.com/office/powerpoint/2010/main" val="1773553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follow the above link</a:t>
            </a:r>
          </a:p>
        </p:txBody>
      </p:sp>
      <p:sp>
        <p:nvSpPr>
          <p:cNvPr id="4" name="Slide Number Placeholder 3"/>
          <p:cNvSpPr>
            <a:spLocks noGrp="1"/>
          </p:cNvSpPr>
          <p:nvPr>
            <p:ph type="sldNum" sz="quarter" idx="10"/>
          </p:nvPr>
        </p:nvSpPr>
        <p:spPr/>
        <p:txBody>
          <a:bodyPr/>
          <a:lstStyle/>
          <a:p>
            <a:fld id="{0CEC2549-B14B-4B39-89DD-88DCF3872E0C}" type="slidenum">
              <a:rPr lang="en-US" smtClean="0"/>
              <a:t>33</a:t>
            </a:fld>
            <a:endParaRPr lang="en-US"/>
          </a:p>
        </p:txBody>
      </p:sp>
    </p:spTree>
    <p:extLst>
      <p:ext uri="{BB962C8B-B14F-4D97-AF65-F5344CB8AC3E}">
        <p14:creationId xmlns:p14="http://schemas.microsoft.com/office/powerpoint/2010/main" val="2421124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34</a:t>
            </a:fld>
            <a:endParaRPr lang="en-US"/>
          </a:p>
        </p:txBody>
      </p:sp>
    </p:spTree>
    <p:extLst>
      <p:ext uri="{BB962C8B-B14F-4D97-AF65-F5344CB8AC3E}">
        <p14:creationId xmlns:p14="http://schemas.microsoft.com/office/powerpoint/2010/main" val="1773553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35</a:t>
            </a:fld>
            <a:endParaRPr lang="en-US"/>
          </a:p>
        </p:txBody>
      </p:sp>
    </p:spTree>
    <p:extLst>
      <p:ext uri="{BB962C8B-B14F-4D97-AF65-F5344CB8AC3E}">
        <p14:creationId xmlns:p14="http://schemas.microsoft.com/office/powerpoint/2010/main" val="341302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One or more fire extinguishers, rated not less than 2A, shall be provided on each floor. In multistory buildings, at least one fire extinguisher shall be located adjacent to stairway.</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4</a:t>
            </a:fld>
            <a:endParaRPr lang="en-US"/>
          </a:p>
        </p:txBody>
      </p:sp>
    </p:spTree>
    <p:extLst>
      <p:ext uri="{BB962C8B-B14F-4D97-AF65-F5344CB8AC3E}">
        <p14:creationId xmlns:p14="http://schemas.microsoft.com/office/powerpoint/2010/main" val="201384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A fire extinguisher, rated not less than 2A, shall be provided for each 3,000 square feet of the protected building area, or major fraction thereof. Travel distance from any point of the protected area to the nearest fire extinguisher shall not exceed 100 feet. 1926.150(c)(1)(</a:t>
            </a:r>
            <a:r>
              <a:rPr lang="en-US" b="0" i="0" dirty="0" err="1">
                <a:solidFill>
                  <a:srgbClr val="333333"/>
                </a:solidFill>
                <a:effectLst/>
                <a:latin typeface="Helvetica Neue"/>
              </a:rPr>
              <a:t>i</a:t>
            </a:r>
            <a:r>
              <a:rPr lang="en-US" b="0" i="0" dirty="0">
                <a:solidFill>
                  <a:srgbClr val="333333"/>
                </a:solidFill>
                <a:effectLst/>
                <a:latin typeface="Helvetica Neue"/>
              </a:rPr>
              <a:t>)</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One 55-gallon open drum of water with two fire pails may be substituted for a fire extinguisher having a 2A rating. 1926.150 (c)(1)(</a:t>
            </a:r>
            <a:r>
              <a:rPr lang="en-US" b="0" i="0" dirty="0" err="1">
                <a:solidFill>
                  <a:srgbClr val="333333"/>
                </a:solidFill>
                <a:effectLst/>
                <a:latin typeface="Helvetica Neue"/>
              </a:rPr>
              <a:t>i</a:t>
            </a:r>
            <a:r>
              <a:rPr lang="en-US" b="0" i="0" dirty="0">
                <a:solidFill>
                  <a:srgbClr val="333333"/>
                </a:solidFill>
                <a:effectLst/>
                <a:latin typeface="Helvetica Neue"/>
              </a:rPr>
              <a:t>)</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 1/2-inch diameter garden-type hose line, not to exceed 100 feet in length and equipped with a nozzle, may be substituted for a 2A-rated fire extinguisher, providing it is capable of discharging a minimum of 5 gallons per minute with a minimum hose stream range of 30 feet horizontally. The garden-type hose lines shall be mounted on conventional racks or reels. The number and location of hose racks or reels shall be such that at least one hose stream can be applied to all points in the area.</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5</a:t>
            </a:fld>
            <a:endParaRPr lang="en-US"/>
          </a:p>
        </p:txBody>
      </p:sp>
    </p:spTree>
    <p:extLst>
      <p:ext uri="{BB962C8B-B14F-4D97-AF65-F5344CB8AC3E}">
        <p14:creationId xmlns:p14="http://schemas.microsoft.com/office/powerpoint/2010/main" val="384187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A fire extinguisher, rated not less than 10B, shall be provided within 50 feet of wherever more than 5 gallons of flammable or combustible liquids or 5 pounds of flammable gas are being used on the jobsite. This requirement does not apply to the integral fuel tanks of motor vehicles.</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6</a:t>
            </a:fld>
            <a:endParaRPr lang="en-US"/>
          </a:p>
        </p:txBody>
      </p:sp>
    </p:spTree>
    <p:extLst>
      <p:ext uri="{BB962C8B-B14F-4D97-AF65-F5344CB8AC3E}">
        <p14:creationId xmlns:p14="http://schemas.microsoft.com/office/powerpoint/2010/main" val="244433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Portable fire extinguishers shall be inspected periodically and maintained in accordance with Maintenance and Use of Portable Fire Extinguishers, NFPA No. 10A-1970.</a:t>
            </a:r>
            <a:endParaRPr lang="en-US" b="0" i="0" u="sng" dirty="0">
              <a:solidFill>
                <a:srgbClr val="000000"/>
              </a:solidFill>
              <a:effectLst/>
              <a:latin typeface="Helvetica Neue"/>
            </a:endParaRP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Fire extinguishers which have been listed or approved by a nationally recognized testing laboratory, shall be used to meet the requirements of this subpart.</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7</a:t>
            </a:fld>
            <a:endParaRPr lang="en-US"/>
          </a:p>
        </p:txBody>
      </p:sp>
    </p:spTree>
    <p:extLst>
      <p:ext uri="{BB962C8B-B14F-4D97-AF65-F5344CB8AC3E}">
        <p14:creationId xmlns:p14="http://schemas.microsoft.com/office/powerpoint/2010/main" val="292766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table F-1</a:t>
            </a:r>
          </a:p>
        </p:txBody>
      </p:sp>
      <p:sp>
        <p:nvSpPr>
          <p:cNvPr id="4" name="Slide Number Placeholder 3"/>
          <p:cNvSpPr>
            <a:spLocks noGrp="1"/>
          </p:cNvSpPr>
          <p:nvPr>
            <p:ph type="sldNum" sz="quarter" idx="5"/>
          </p:nvPr>
        </p:nvSpPr>
        <p:spPr/>
        <p:txBody>
          <a:bodyPr/>
          <a:lstStyle/>
          <a:p>
            <a:fld id="{F30851AB-9C72-4F6D-8A3D-C65219109EDC}" type="slidenum">
              <a:rPr lang="en-US" smtClean="0"/>
              <a:t>8</a:t>
            </a:fld>
            <a:endParaRPr lang="en-US"/>
          </a:p>
        </p:txBody>
      </p:sp>
    </p:spTree>
    <p:extLst>
      <p:ext uri="{BB962C8B-B14F-4D97-AF65-F5344CB8AC3E}">
        <p14:creationId xmlns:p14="http://schemas.microsoft.com/office/powerpoint/2010/main" val="24585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One hundred feet, or less, of 1 1/2-inch hose, with a nozzle capable of discharging water at 25 gallons or more per minute, may be substituted for a fire extinguisher rated not more than 2A in the designated area provided that the hose line can reach all points in the area.</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If fire hose connections are not compatible with local firefighting equipment, the contractor shall provide adapters, or equivalent, to permit connections.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During demolition involving combustible materials, charged hose lines, supplied by hydrants, water tank trucks with pumps, or equivalent, shall be made available.</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9</a:t>
            </a:fld>
            <a:endParaRPr lang="en-US"/>
          </a:p>
        </p:txBody>
      </p:sp>
    </p:spTree>
    <p:extLst>
      <p:ext uri="{BB962C8B-B14F-4D97-AF65-F5344CB8AC3E}">
        <p14:creationId xmlns:p14="http://schemas.microsoft.com/office/powerpoint/2010/main" val="81680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BDAF6D7-76D4-44C2-8D23-B6CFE3357282}" type="datetimeFigureOut">
              <a:rPr lang="en-US" smtClean="0"/>
              <a:t>2/1/2022</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60B05C7-79E1-42D9-85B4-EF427ACC9164}" type="slidenum">
              <a:rPr lang="en-US" smtClean="0"/>
              <a:t>‹#›</a:t>
            </a:fld>
            <a:endParaRPr lang="en-US"/>
          </a:p>
        </p:txBody>
      </p:sp>
    </p:spTree>
    <p:extLst>
      <p:ext uri="{BB962C8B-B14F-4D97-AF65-F5344CB8AC3E}">
        <p14:creationId xmlns:p14="http://schemas.microsoft.com/office/powerpoint/2010/main" val="88699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AF6D7-76D4-44C2-8D23-B6CFE3357282}"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138035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AF6D7-76D4-44C2-8D23-B6CFE3357282}"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25663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AF6D7-76D4-44C2-8D23-B6CFE3357282}"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241864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DAF6D7-76D4-44C2-8D23-B6CFE3357282}"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347386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DAF6D7-76D4-44C2-8D23-B6CFE3357282}"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284919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DAF6D7-76D4-44C2-8D23-B6CFE3357282}" type="datetimeFigureOut">
              <a:rPr lang="en-US" smtClean="0"/>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267546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DAF6D7-76D4-44C2-8D23-B6CFE3357282}" type="datetimeFigureOut">
              <a:rPr lang="en-US" smtClean="0"/>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295306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AF6D7-76D4-44C2-8D23-B6CFE3357282}" type="datetimeFigureOut">
              <a:rPr lang="en-US" smtClean="0"/>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329870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5BDAF6D7-76D4-44C2-8D23-B6CFE3357282}"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60B05C7-79E1-42D9-85B4-EF427ACC9164}" type="slidenum">
              <a:rPr lang="en-US" smtClean="0"/>
              <a:t>‹#›</a:t>
            </a:fld>
            <a:endParaRPr lang="en-US"/>
          </a:p>
        </p:txBody>
      </p:sp>
    </p:spTree>
    <p:extLst>
      <p:ext uri="{BB962C8B-B14F-4D97-AF65-F5344CB8AC3E}">
        <p14:creationId xmlns:p14="http://schemas.microsoft.com/office/powerpoint/2010/main" val="3522632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BDAF6D7-76D4-44C2-8D23-B6CFE3357282}" type="datetimeFigureOut">
              <a:rPr lang="en-US" smtClean="0"/>
              <a:t>2/1/2022</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60B05C7-79E1-42D9-85B4-EF427ACC9164}" type="slidenum">
              <a:rPr lang="en-US" smtClean="0"/>
              <a:t>‹#›</a:t>
            </a:fld>
            <a:endParaRPr lang="en-US"/>
          </a:p>
        </p:txBody>
      </p:sp>
    </p:spTree>
    <p:extLst>
      <p:ext uri="{BB962C8B-B14F-4D97-AF65-F5344CB8AC3E}">
        <p14:creationId xmlns:p14="http://schemas.microsoft.com/office/powerpoint/2010/main" val="5679512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lumOff val="35000"/>
              </a:schemeClr>
            </a:gs>
            <a:gs pos="44000">
              <a:schemeClr val="accent1">
                <a:lumMod val="45000"/>
                <a:lumOff val="55000"/>
              </a:schemeClr>
            </a:gs>
            <a:gs pos="65000">
              <a:schemeClr val="accent1">
                <a:lumMod val="45000"/>
                <a:lumOff val="55000"/>
              </a:schemeClr>
            </a:gs>
            <a:gs pos="93000">
              <a:schemeClr val="accent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BDAF6D7-76D4-44C2-8D23-B6CFE3357282}" type="datetimeFigureOut">
              <a:rPr lang="en-US" smtClean="0"/>
              <a:t>2/1/2022</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60B05C7-79E1-42D9-85B4-EF427ACC9164}" type="slidenum">
              <a:rPr lang="en-US" smtClean="0"/>
              <a:t>‹#›</a:t>
            </a:fld>
            <a:endParaRPr lang="en-US"/>
          </a:p>
        </p:txBody>
      </p:sp>
      <p:sp>
        <p:nvSpPr>
          <p:cNvPr id="7" name="MSIPCMContentMarking" descr="{&quot;HashCode&quot;:2058806831,&quot;Placement&quot;:&quot;Header&quot;}">
            <a:extLst>
              <a:ext uri="{FF2B5EF4-FFF2-40B4-BE49-F238E27FC236}">
                <a16:creationId xmlns:a16="http://schemas.microsoft.com/office/drawing/2014/main" id="{74B6440F-92CE-4E37-97CE-293F122A90F5}"/>
              </a:ext>
            </a:extLst>
          </p:cNvPr>
          <p:cNvSpPr txBox="1"/>
          <p:nvPr userDrawn="1"/>
        </p:nvSpPr>
        <p:spPr>
          <a:xfrm>
            <a:off x="0" y="0"/>
            <a:ext cx="1139851"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Confidential - PII</a:t>
            </a:r>
          </a:p>
        </p:txBody>
      </p:sp>
    </p:spTree>
    <p:extLst>
      <p:ext uri="{BB962C8B-B14F-4D97-AF65-F5344CB8AC3E}">
        <p14:creationId xmlns:p14="http://schemas.microsoft.com/office/powerpoint/2010/main" val="35945477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ADK5doMk3-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hyperlink" Target="https://www.osha.gov/aboutosha/40-years/trianglefactoryfi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ISNGimMXL7M&amp;feature=emb_rel_en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www.youtube.com/watch?v=ISNGimMXL7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zWkcuR0adeI"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osha.gov/fire-safet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ktrv34zW7-A" TargetMode="External"/><Relationship Id="rId7" Type="http://schemas.openxmlformats.org/officeDocument/2006/relationships/hyperlink" Target="https://youtu.be/zWkcuR0adeI"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youtube.com/watch?v=ISNGimMXL7M&amp;feature=emb_rel_end" TargetMode="External"/><Relationship Id="rId5" Type="http://schemas.openxmlformats.org/officeDocument/2006/relationships/hyperlink" Target="https://youtu.be/ADK5doMk3-k" TargetMode="External"/><Relationship Id="rId4" Type="http://schemas.openxmlformats.org/officeDocument/2006/relationships/hyperlink" Target="https://youtu.be/tVZzdtnZaJk"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ktrv34zW7-A"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896EA-F926-4427-9BBC-294AFCBCA7C2}"/>
              </a:ext>
            </a:extLst>
          </p:cNvPr>
          <p:cNvSpPr>
            <a:spLocks noGrp="1"/>
          </p:cNvSpPr>
          <p:nvPr>
            <p:ph type="ctrTitle"/>
          </p:nvPr>
        </p:nvSpPr>
        <p:spPr>
          <a:xfrm>
            <a:off x="634181" y="3251200"/>
            <a:ext cx="10923638" cy="1803809"/>
          </a:xfrm>
        </p:spPr>
        <p:txBody>
          <a:bodyPr>
            <a:normAutofit/>
          </a:bodyPr>
          <a:lstStyle/>
          <a:p>
            <a:r>
              <a:rPr lang="en-US" sz="4800" dirty="0"/>
              <a:t>4 Hour Worker Training for Fire Protection &amp; Fire Watch</a:t>
            </a:r>
          </a:p>
        </p:txBody>
      </p:sp>
      <p:sp>
        <p:nvSpPr>
          <p:cNvPr id="3" name="Subtitle 2">
            <a:extLst>
              <a:ext uri="{FF2B5EF4-FFF2-40B4-BE49-F238E27FC236}">
                <a16:creationId xmlns:a16="http://schemas.microsoft.com/office/drawing/2014/main" id="{7A7A17D6-BF1A-4E33-93A3-5DF155EFAF27}"/>
              </a:ext>
            </a:extLst>
          </p:cNvPr>
          <p:cNvSpPr>
            <a:spLocks noGrp="1"/>
          </p:cNvSpPr>
          <p:nvPr>
            <p:ph type="subTitle" idx="1"/>
          </p:nvPr>
        </p:nvSpPr>
        <p:spPr>
          <a:xfrm>
            <a:off x="634181" y="5055009"/>
            <a:ext cx="10923638" cy="837791"/>
          </a:xfrm>
        </p:spPr>
        <p:txBody>
          <a:bodyPr>
            <a:noAutofit/>
          </a:bodyPr>
          <a:lstStyle/>
          <a:p>
            <a:pPr algn="just">
              <a:spcBef>
                <a:spcPct val="50000"/>
              </a:spcBef>
              <a:defRPr/>
            </a:pPr>
            <a:r>
              <a:rPr lang="en-US" sz="1400" b="1" dirty="0">
                <a:effectLst>
                  <a:outerShdw blurRad="38100" dist="38100" dir="2700000" algn="tl">
                    <a:srgbClr val="000000"/>
                  </a:outerShdw>
                </a:effectLst>
                <a:latin typeface="Arial" charset="0"/>
                <a:ea typeface="ＭＳ Ｐゴシック" pitchFamily="-105" charset="-128"/>
              </a:rPr>
              <a:t>This material was produced under grant number SH-37125-SH1 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sz="1400" dirty="0">
                <a:latin typeface="Arial" charset="0"/>
                <a:ea typeface="ＭＳ Ｐゴシック" pitchFamily="-105" charset="-128"/>
              </a:rPr>
              <a:t>  </a:t>
            </a:r>
          </a:p>
        </p:txBody>
      </p:sp>
      <p:pic>
        <p:nvPicPr>
          <p:cNvPr id="16" name="Picture 15">
            <a:extLst>
              <a:ext uri="{FF2B5EF4-FFF2-40B4-BE49-F238E27FC236}">
                <a16:creationId xmlns:a16="http://schemas.microsoft.com/office/drawing/2014/main" id="{3E1A8E33-8C20-479C-B221-0DCFA0BBC296}"/>
              </a:ext>
            </a:extLst>
          </p:cNvPr>
          <p:cNvPicPr>
            <a:picLocks noChangeAspect="1"/>
          </p:cNvPicPr>
          <p:nvPr/>
        </p:nvPicPr>
        <p:blipFill>
          <a:blip r:embed="rId3"/>
          <a:stretch>
            <a:fillRect/>
          </a:stretch>
        </p:blipFill>
        <p:spPr>
          <a:xfrm>
            <a:off x="609600" y="554416"/>
            <a:ext cx="10983908" cy="2794818"/>
          </a:xfrm>
          <a:prstGeom prst="rect">
            <a:avLst/>
          </a:prstGeom>
        </p:spPr>
      </p:pic>
    </p:spTree>
    <p:extLst>
      <p:ext uri="{BB962C8B-B14F-4D97-AF65-F5344CB8AC3E}">
        <p14:creationId xmlns:p14="http://schemas.microsoft.com/office/powerpoint/2010/main" val="275593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30E6-AD7C-4A69-9103-4C7EE989A9A6}"/>
              </a:ext>
            </a:extLst>
          </p:cNvPr>
          <p:cNvSpPr>
            <a:spLocks noGrp="1"/>
          </p:cNvSpPr>
          <p:nvPr>
            <p:ph type="title"/>
          </p:nvPr>
        </p:nvSpPr>
        <p:spPr>
          <a:xfrm>
            <a:off x="374829" y="349410"/>
            <a:ext cx="7676971" cy="922867"/>
          </a:xfrm>
        </p:spPr>
        <p:txBody>
          <a:bodyPr/>
          <a:lstStyle/>
          <a:p>
            <a:r>
              <a:rPr lang="en-US" b="1" dirty="0">
                <a:solidFill>
                  <a:srgbClr val="002060"/>
                </a:solidFill>
                <a:effectLst>
                  <a:outerShdw blurRad="38100" dist="38100" dir="2700000" algn="tl">
                    <a:srgbClr val="000000">
                      <a:alpha val="43137"/>
                    </a:srgbClr>
                  </a:outerShdw>
                </a:effectLst>
              </a:rPr>
              <a:t>General: Fire Alarm Devices</a:t>
            </a:r>
          </a:p>
        </p:txBody>
      </p:sp>
      <p:sp>
        <p:nvSpPr>
          <p:cNvPr id="3" name="Content Placeholder 2">
            <a:extLst>
              <a:ext uri="{FF2B5EF4-FFF2-40B4-BE49-F238E27FC236}">
                <a16:creationId xmlns:a16="http://schemas.microsoft.com/office/drawing/2014/main" id="{FE54D28E-A843-4CCC-BD65-51B80405AC67}"/>
              </a:ext>
            </a:extLst>
          </p:cNvPr>
          <p:cNvSpPr>
            <a:spLocks noGrp="1"/>
          </p:cNvSpPr>
          <p:nvPr>
            <p:ph idx="1"/>
          </p:nvPr>
        </p:nvSpPr>
        <p:spPr>
          <a:xfrm>
            <a:off x="448893" y="1272277"/>
            <a:ext cx="7780278" cy="1153423"/>
          </a:xfrm>
        </p:spPr>
        <p:txBody>
          <a:bodyPr>
            <a:normAutofit/>
          </a:bodyPr>
          <a:lstStyle/>
          <a:p>
            <a:pPr marL="0" indent="0">
              <a:buSzPct val="97000"/>
              <a:buNone/>
            </a:pPr>
            <a:r>
              <a:rPr lang="en-US" sz="4000" b="1" dirty="0">
                <a:solidFill>
                  <a:srgbClr val="0070C0"/>
                </a:solidFill>
                <a:effectLst>
                  <a:outerShdw blurRad="38100" dist="38100" dir="2700000" algn="tl">
                    <a:srgbClr val="000000">
                      <a:alpha val="43137"/>
                    </a:srgbClr>
                  </a:outerShdw>
                </a:effectLst>
              </a:rPr>
              <a:t>Alarm Systems must be conspicuous, functional and readily accessible </a:t>
            </a:r>
          </a:p>
        </p:txBody>
      </p:sp>
      <p:pic>
        <p:nvPicPr>
          <p:cNvPr id="2052" name="Picture 4" descr="Unfinished Business: Why NFPA and IBC fire codes need to kill the fire phone  – Urgent Comms">
            <a:extLst>
              <a:ext uri="{FF2B5EF4-FFF2-40B4-BE49-F238E27FC236}">
                <a16:creationId xmlns:a16="http://schemas.microsoft.com/office/drawing/2014/main" id="{3FD8ED8C-B160-4F4C-9AB5-574A57459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982" y="3019265"/>
            <a:ext cx="3882665" cy="30185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0" name="Picture 2" descr="Fire Alarm Monitoring and Phone Lines - Advanced Fire Protection Services">
            <a:extLst>
              <a:ext uri="{FF2B5EF4-FFF2-40B4-BE49-F238E27FC236}">
                <a16:creationId xmlns:a16="http://schemas.microsoft.com/office/drawing/2014/main" id="{0DA2810A-FA22-4A05-9B26-A898A0C02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893" y="3019265"/>
            <a:ext cx="3336565" cy="3489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4" title="Picture of Emergency shut off for furl pumps">
            <a:extLst>
              <a:ext uri="{FF2B5EF4-FFF2-40B4-BE49-F238E27FC236}">
                <a16:creationId xmlns:a16="http://schemas.microsoft.com/office/drawing/2014/main" id="{9432F3FF-43AA-405F-A616-2D4BD2E6F9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171" y="1272277"/>
            <a:ext cx="3962829" cy="523631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quot;Not Allowed&quot; Symbol 4">
            <a:extLst>
              <a:ext uri="{FF2B5EF4-FFF2-40B4-BE49-F238E27FC236}">
                <a16:creationId xmlns:a16="http://schemas.microsoft.com/office/drawing/2014/main" id="{3033615C-F283-4DB3-A12B-DF60EA9BEC62}"/>
              </a:ext>
            </a:extLst>
          </p:cNvPr>
          <p:cNvSpPr/>
          <p:nvPr/>
        </p:nvSpPr>
        <p:spPr>
          <a:xfrm>
            <a:off x="8303235" y="1689100"/>
            <a:ext cx="3774465" cy="4064528"/>
          </a:xfrm>
          <a:prstGeom prst="noSmoking">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51738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5C863-260F-45BD-9005-8BCD0725588A}"/>
              </a:ext>
            </a:extLst>
          </p:cNvPr>
          <p:cNvSpPr>
            <a:spLocks noGrp="1"/>
          </p:cNvSpPr>
          <p:nvPr>
            <p:ph type="title"/>
          </p:nvPr>
        </p:nvSpPr>
        <p:spPr>
          <a:xfrm>
            <a:off x="415924" y="251036"/>
            <a:ext cx="10772775" cy="1184064"/>
          </a:xfrm>
        </p:spPr>
        <p:txBody>
          <a:bodyPr/>
          <a:lstStyle/>
          <a:p>
            <a:r>
              <a:rPr lang="en-US" b="1" dirty="0">
                <a:solidFill>
                  <a:srgbClr val="002060"/>
                </a:solidFill>
                <a:effectLst>
                  <a:outerShdw blurRad="38100" dist="38100" dir="2700000" algn="tl">
                    <a:srgbClr val="000000">
                      <a:alpha val="43137"/>
                    </a:srgbClr>
                  </a:outerShdw>
                </a:effectLst>
              </a:rPr>
              <a:t>Fire Prevention: Ignition Sources</a:t>
            </a:r>
          </a:p>
        </p:txBody>
      </p:sp>
      <p:graphicFrame>
        <p:nvGraphicFramePr>
          <p:cNvPr id="8" name="Content Placeholder 2">
            <a:extLst>
              <a:ext uri="{FF2B5EF4-FFF2-40B4-BE49-F238E27FC236}">
                <a16:creationId xmlns:a16="http://schemas.microsoft.com/office/drawing/2014/main" id="{B713C501-3BC1-411F-8659-73AA73EB2C43}"/>
              </a:ext>
            </a:extLst>
          </p:cNvPr>
          <p:cNvGraphicFramePr>
            <a:graphicFrameLocks noGrp="1"/>
          </p:cNvGraphicFramePr>
          <p:nvPr>
            <p:ph idx="1"/>
          </p:nvPr>
        </p:nvGraphicFramePr>
        <p:xfrm>
          <a:off x="549657" y="1545907"/>
          <a:ext cx="6308343" cy="4181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DACFEE9-287E-4D68-AB37-A659E3160E45}"/>
              </a:ext>
            </a:extLst>
          </p:cNvPr>
          <p:cNvPicPr>
            <a:picLocks noChangeAspect="1"/>
          </p:cNvPicPr>
          <p:nvPr/>
        </p:nvPicPr>
        <p:blipFill>
          <a:blip r:embed="rId8"/>
          <a:stretch>
            <a:fillRect/>
          </a:stretch>
        </p:blipFill>
        <p:spPr>
          <a:xfrm>
            <a:off x="7327900" y="1663518"/>
            <a:ext cx="4191000" cy="3975281"/>
          </a:xfrm>
          <a:prstGeom prst="rect">
            <a:avLst/>
          </a:prstGeom>
        </p:spPr>
      </p:pic>
    </p:spTree>
    <p:extLst>
      <p:ext uri="{BB962C8B-B14F-4D97-AF65-F5344CB8AC3E}">
        <p14:creationId xmlns:p14="http://schemas.microsoft.com/office/powerpoint/2010/main" val="4040585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A053-EC03-4FE6-8516-3C9630FF4141}"/>
              </a:ext>
            </a:extLst>
          </p:cNvPr>
          <p:cNvSpPr>
            <a:spLocks noGrp="1"/>
          </p:cNvSpPr>
          <p:nvPr>
            <p:ph type="title"/>
          </p:nvPr>
        </p:nvSpPr>
        <p:spPr>
          <a:xfrm>
            <a:off x="351891" y="366182"/>
            <a:ext cx="5921376" cy="719667"/>
          </a:xfrm>
        </p:spPr>
        <p:txBody>
          <a:bodyPr>
            <a:noAutofit/>
          </a:bodyPr>
          <a:lstStyle/>
          <a:p>
            <a:r>
              <a:rPr lang="en-US" b="1" dirty="0">
                <a:solidFill>
                  <a:srgbClr val="002060"/>
                </a:solidFill>
                <a:effectLst>
                  <a:outerShdw blurRad="38100" dist="38100" dir="2700000" algn="tl">
                    <a:srgbClr val="000000">
                      <a:alpha val="43137"/>
                    </a:srgbClr>
                  </a:outerShdw>
                </a:effectLst>
              </a:rPr>
              <a:t>Flammable Liquids</a:t>
            </a:r>
          </a:p>
        </p:txBody>
      </p:sp>
      <p:pic>
        <p:nvPicPr>
          <p:cNvPr id="4" name="Picture 3" descr="A picture containing hydrant&#10;&#10;Description automatically generated">
            <a:extLst>
              <a:ext uri="{FF2B5EF4-FFF2-40B4-BE49-F238E27FC236}">
                <a16:creationId xmlns:a16="http://schemas.microsoft.com/office/drawing/2014/main" id="{0A3C8C3D-DC33-4CE9-BAC9-D30EB57AD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035181" y="1545785"/>
            <a:ext cx="5491346" cy="4118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E4895A1C-11C3-4AD6-9C06-23AD5739A80E}"/>
              </a:ext>
            </a:extLst>
          </p:cNvPr>
          <p:cNvPicPr>
            <a:picLocks noChangeAspect="1"/>
          </p:cNvPicPr>
          <p:nvPr/>
        </p:nvPicPr>
        <p:blipFill>
          <a:blip r:embed="rId4"/>
          <a:stretch>
            <a:fillRect/>
          </a:stretch>
        </p:blipFill>
        <p:spPr>
          <a:xfrm>
            <a:off x="351890" y="3022600"/>
            <a:ext cx="6877143" cy="3390725"/>
          </a:xfrm>
          <a:prstGeom prst="rect">
            <a:avLst/>
          </a:prstGeom>
        </p:spPr>
      </p:pic>
      <p:grpSp>
        <p:nvGrpSpPr>
          <p:cNvPr id="6" name="Group 5">
            <a:extLst>
              <a:ext uri="{FF2B5EF4-FFF2-40B4-BE49-F238E27FC236}">
                <a16:creationId xmlns:a16="http://schemas.microsoft.com/office/drawing/2014/main" id="{FBA29270-BD89-4372-845B-A4BBF7AB7C4F}"/>
              </a:ext>
            </a:extLst>
          </p:cNvPr>
          <p:cNvGrpSpPr/>
          <p:nvPr/>
        </p:nvGrpSpPr>
        <p:grpSpPr>
          <a:xfrm>
            <a:off x="351890" y="1176666"/>
            <a:ext cx="6734710" cy="1642733"/>
            <a:chOff x="0" y="53498"/>
            <a:chExt cx="6308343" cy="743535"/>
          </a:xfrm>
        </p:grpSpPr>
        <p:sp>
          <p:nvSpPr>
            <p:cNvPr id="7" name="Rectangle: Rounded Corners 6">
              <a:extLst>
                <a:ext uri="{FF2B5EF4-FFF2-40B4-BE49-F238E27FC236}">
                  <a16:creationId xmlns:a16="http://schemas.microsoft.com/office/drawing/2014/main" id="{B57154EB-D5FD-442D-A1FD-6CB901DEA562}"/>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8EDC1CAC-2D14-4191-B394-124C96D3C263}"/>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just"/>
              <a:r>
                <a:rPr lang="en-US" sz="2000" b="1" dirty="0">
                  <a:solidFill>
                    <a:schemeClr val="bg1"/>
                  </a:solidFill>
                  <a:effectLst>
                    <a:outerShdw blurRad="38100" dist="38100" dir="2700000" algn="tl">
                      <a:srgbClr val="000000">
                        <a:alpha val="43137"/>
                      </a:srgbClr>
                    </a:outerShdw>
                  </a:effectLst>
                  <a:latin typeface="+mj-lt"/>
                </a:rPr>
                <a:t>1926.152 (a)(1) Approved containers: </a:t>
              </a:r>
              <a:r>
                <a:rPr lang="en-US" sz="2000" b="1" i="1" dirty="0">
                  <a:solidFill>
                    <a:schemeClr val="bg1"/>
                  </a:solidFill>
                  <a:latin typeface="+mj-lt"/>
                </a:rPr>
                <a:t>“</a:t>
              </a:r>
              <a:r>
                <a:rPr lang="en-US" sz="2000" b="1" i="1" dirty="0">
                  <a:solidFill>
                    <a:schemeClr val="bg1"/>
                  </a:solidFill>
                  <a:effectLst/>
                  <a:latin typeface="+mj-lt"/>
                </a:rPr>
                <a:t>not more than 5 gallons capacity, having a flash arresting screen, spring-closing lid and spout cover and so designed that it will safely relieve internal pressure when subjected to fire exposure”.</a:t>
              </a:r>
              <a:endParaRPr lang="en-US" sz="2000" b="1" i="1" dirty="0">
                <a:solidFill>
                  <a:schemeClr val="bg1"/>
                </a:solidFill>
                <a:effectLst>
                  <a:outerShdw blurRad="38100" dist="38100" dir="2700000" algn="tl">
                    <a:srgbClr val="000000">
                      <a:alpha val="43137"/>
                    </a:srgbClr>
                  </a:outerShdw>
                </a:effectLst>
                <a:latin typeface="+mj-lt"/>
              </a:endParaRPr>
            </a:p>
          </p:txBody>
        </p:sp>
      </p:grpSp>
    </p:spTree>
    <p:extLst>
      <p:ext uri="{BB962C8B-B14F-4D97-AF65-F5344CB8AC3E}">
        <p14:creationId xmlns:p14="http://schemas.microsoft.com/office/powerpoint/2010/main" val="2013822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E7B5-4ED0-4A3E-BFAA-04CDC14CC228}"/>
              </a:ext>
            </a:extLst>
          </p:cNvPr>
          <p:cNvSpPr>
            <a:spLocks noGrp="1"/>
          </p:cNvSpPr>
          <p:nvPr>
            <p:ph type="title"/>
          </p:nvPr>
        </p:nvSpPr>
        <p:spPr>
          <a:xfrm>
            <a:off x="276224" y="296968"/>
            <a:ext cx="10772775" cy="783167"/>
          </a:xfrm>
        </p:spPr>
        <p:txBody>
          <a:bodyPr>
            <a:normAutofit/>
          </a:bodyPr>
          <a:lstStyle/>
          <a:p>
            <a:r>
              <a:rPr lang="en-US" sz="4000" b="1" dirty="0">
                <a:solidFill>
                  <a:srgbClr val="002060"/>
                </a:solidFill>
                <a:effectLst>
                  <a:outerShdw blurRad="38100" dist="38100" dir="2700000" algn="tl">
                    <a:srgbClr val="000000">
                      <a:alpha val="43137"/>
                    </a:srgbClr>
                  </a:outerShdw>
                </a:effectLst>
              </a:rPr>
              <a:t>1926.152 (b)(3) Flammable Liquid Storage</a:t>
            </a:r>
          </a:p>
        </p:txBody>
      </p:sp>
      <p:grpSp>
        <p:nvGrpSpPr>
          <p:cNvPr id="6" name="Group 5">
            <a:extLst>
              <a:ext uri="{FF2B5EF4-FFF2-40B4-BE49-F238E27FC236}">
                <a16:creationId xmlns:a16="http://schemas.microsoft.com/office/drawing/2014/main" id="{369BCDA3-F8E5-4AF2-BBC9-1D26A1EEF507}"/>
              </a:ext>
            </a:extLst>
          </p:cNvPr>
          <p:cNvGrpSpPr/>
          <p:nvPr/>
        </p:nvGrpSpPr>
        <p:grpSpPr>
          <a:xfrm>
            <a:off x="365124" y="1196129"/>
            <a:ext cx="5641976" cy="783167"/>
            <a:chOff x="0" y="53498"/>
            <a:chExt cx="6308343" cy="743535"/>
          </a:xfrm>
        </p:grpSpPr>
        <p:sp>
          <p:nvSpPr>
            <p:cNvPr id="7" name="Rectangle: Rounded Corners 6">
              <a:extLst>
                <a:ext uri="{FF2B5EF4-FFF2-40B4-BE49-F238E27FC236}">
                  <a16:creationId xmlns:a16="http://schemas.microsoft.com/office/drawing/2014/main" id="{415D5FE4-04C5-4B90-97EE-7FF211715EBE}"/>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68C41D45-6316-49D5-B636-A63201CCA93E}"/>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3200" b="1" dirty="0">
                  <a:solidFill>
                    <a:schemeClr val="bg1"/>
                  </a:solidFill>
                  <a:effectLst>
                    <a:outerShdw blurRad="38100" dist="38100" dir="2700000" algn="tl">
                      <a:srgbClr val="000000">
                        <a:alpha val="43137"/>
                      </a:srgbClr>
                    </a:outerShdw>
                  </a:effectLst>
                </a:rPr>
                <a:t>Indoor Storage</a:t>
              </a:r>
            </a:p>
          </p:txBody>
        </p:sp>
      </p:grpSp>
      <p:grpSp>
        <p:nvGrpSpPr>
          <p:cNvPr id="11" name="Group 10">
            <a:extLst>
              <a:ext uri="{FF2B5EF4-FFF2-40B4-BE49-F238E27FC236}">
                <a16:creationId xmlns:a16="http://schemas.microsoft.com/office/drawing/2014/main" id="{D936A86B-F5C3-426C-A4A6-0DE2BE160FF5}"/>
              </a:ext>
            </a:extLst>
          </p:cNvPr>
          <p:cNvGrpSpPr/>
          <p:nvPr/>
        </p:nvGrpSpPr>
        <p:grpSpPr>
          <a:xfrm>
            <a:off x="399266" y="2134235"/>
            <a:ext cx="5607834" cy="783167"/>
            <a:chOff x="0" y="53498"/>
            <a:chExt cx="6308343" cy="743535"/>
          </a:xfrm>
        </p:grpSpPr>
        <p:sp>
          <p:nvSpPr>
            <p:cNvPr id="12" name="Rectangle: Rounded Corners 11">
              <a:extLst>
                <a:ext uri="{FF2B5EF4-FFF2-40B4-BE49-F238E27FC236}">
                  <a16:creationId xmlns:a16="http://schemas.microsoft.com/office/drawing/2014/main" id="{53AFE8E6-B475-476D-928C-B015503C84BA}"/>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959EF339-29F8-4C93-9BBC-CAC6D3C10372}"/>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3200" b="1" dirty="0">
                  <a:solidFill>
                    <a:schemeClr val="bg1"/>
                  </a:solidFill>
                  <a:effectLst>
                    <a:outerShdw blurRad="38100" dist="38100" dir="2700000" algn="tl">
                      <a:srgbClr val="000000">
                        <a:alpha val="43137"/>
                      </a:srgbClr>
                    </a:outerShdw>
                  </a:effectLst>
                </a:rPr>
                <a:t>Limited indoor storage capacity</a:t>
              </a:r>
            </a:p>
          </p:txBody>
        </p:sp>
      </p:grpSp>
      <p:grpSp>
        <p:nvGrpSpPr>
          <p:cNvPr id="14" name="Group 13">
            <a:extLst>
              <a:ext uri="{FF2B5EF4-FFF2-40B4-BE49-F238E27FC236}">
                <a16:creationId xmlns:a16="http://schemas.microsoft.com/office/drawing/2014/main" id="{1CEA2046-534A-4E30-9A5C-CD8AB590EF03}"/>
              </a:ext>
            </a:extLst>
          </p:cNvPr>
          <p:cNvGrpSpPr/>
          <p:nvPr/>
        </p:nvGrpSpPr>
        <p:grpSpPr>
          <a:xfrm>
            <a:off x="365124" y="3072340"/>
            <a:ext cx="5641976" cy="2045759"/>
            <a:chOff x="0" y="53498"/>
            <a:chExt cx="6308343" cy="743535"/>
          </a:xfrm>
        </p:grpSpPr>
        <p:sp>
          <p:nvSpPr>
            <p:cNvPr id="15" name="Rectangle: Rounded Corners 14">
              <a:extLst>
                <a:ext uri="{FF2B5EF4-FFF2-40B4-BE49-F238E27FC236}">
                  <a16:creationId xmlns:a16="http://schemas.microsoft.com/office/drawing/2014/main" id="{1D0B9A1C-8C26-40A3-9A33-0985CA397A96}"/>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26DD2856-C036-4ADE-803A-CAA5EDB58CF5}"/>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3200" b="1" dirty="0">
                  <a:solidFill>
                    <a:schemeClr val="bg1"/>
                  </a:solidFill>
                  <a:effectLst>
                    <a:outerShdw blurRad="38100" dist="38100" dir="2700000" algn="tl">
                      <a:srgbClr val="000000">
                        <a:alpha val="43137"/>
                      </a:srgbClr>
                    </a:outerShdw>
                  </a:effectLst>
                </a:rPr>
                <a:t>Storage containers and cabinets must meet applicable NFPA standards</a:t>
              </a:r>
            </a:p>
          </p:txBody>
        </p:sp>
      </p:grpSp>
      <p:pic>
        <p:nvPicPr>
          <p:cNvPr id="17" name="Picture 16">
            <a:extLst>
              <a:ext uri="{FF2B5EF4-FFF2-40B4-BE49-F238E27FC236}">
                <a16:creationId xmlns:a16="http://schemas.microsoft.com/office/drawing/2014/main" id="{51203885-91D2-43BE-BA10-45A4A62C2DD1}"/>
              </a:ext>
            </a:extLst>
          </p:cNvPr>
          <p:cNvPicPr>
            <a:picLocks noChangeAspect="1"/>
          </p:cNvPicPr>
          <p:nvPr/>
        </p:nvPicPr>
        <p:blipFill>
          <a:blip r:embed="rId3"/>
          <a:stretch>
            <a:fillRect/>
          </a:stretch>
        </p:blipFill>
        <p:spPr>
          <a:xfrm>
            <a:off x="6274770" y="1196129"/>
            <a:ext cx="5552106" cy="43885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9390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A219-85E2-4EF4-A9A0-08A16884E064}"/>
              </a:ext>
            </a:extLst>
          </p:cNvPr>
          <p:cNvSpPr>
            <a:spLocks noGrp="1"/>
          </p:cNvSpPr>
          <p:nvPr>
            <p:ph type="title"/>
          </p:nvPr>
        </p:nvSpPr>
        <p:spPr>
          <a:xfrm>
            <a:off x="288924" y="278243"/>
            <a:ext cx="6938266" cy="783167"/>
          </a:xfrm>
        </p:spPr>
        <p:txBody>
          <a:bodyPr>
            <a:normAutofit/>
          </a:bodyPr>
          <a:lstStyle/>
          <a:p>
            <a:r>
              <a:rPr lang="en-US" sz="3200" b="1" dirty="0">
                <a:solidFill>
                  <a:srgbClr val="002060"/>
                </a:solidFill>
                <a:effectLst>
                  <a:outerShdw blurRad="38100" dist="38100" dir="2700000" algn="tl">
                    <a:srgbClr val="000000">
                      <a:alpha val="43137"/>
                    </a:srgbClr>
                  </a:outerShdw>
                </a:effectLst>
              </a:rPr>
              <a:t>1926.152 (b)(3) Flammable Liquid Storage</a:t>
            </a:r>
          </a:p>
        </p:txBody>
      </p:sp>
      <p:pic>
        <p:nvPicPr>
          <p:cNvPr id="4" name="Picture 3" descr="A picture containing text, outdoor&#10;&#10;Description automatically generated">
            <a:extLst>
              <a:ext uri="{FF2B5EF4-FFF2-40B4-BE49-F238E27FC236}">
                <a16:creationId xmlns:a16="http://schemas.microsoft.com/office/drawing/2014/main" id="{C1647BFF-5877-4E0B-9C3A-FF206E2BA2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69677" y="1414158"/>
            <a:ext cx="5986483" cy="3800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5" name="Group 4">
            <a:extLst>
              <a:ext uri="{FF2B5EF4-FFF2-40B4-BE49-F238E27FC236}">
                <a16:creationId xmlns:a16="http://schemas.microsoft.com/office/drawing/2014/main" id="{51EACB3C-4A20-472F-B347-042E2711E614}"/>
              </a:ext>
            </a:extLst>
          </p:cNvPr>
          <p:cNvGrpSpPr/>
          <p:nvPr/>
        </p:nvGrpSpPr>
        <p:grpSpPr>
          <a:xfrm>
            <a:off x="288924" y="1226510"/>
            <a:ext cx="6938266" cy="783167"/>
            <a:chOff x="0" y="53498"/>
            <a:chExt cx="6308343" cy="743535"/>
          </a:xfrm>
        </p:grpSpPr>
        <p:sp>
          <p:nvSpPr>
            <p:cNvPr id="6" name="Rectangle: Rounded Corners 5">
              <a:extLst>
                <a:ext uri="{FF2B5EF4-FFF2-40B4-BE49-F238E27FC236}">
                  <a16:creationId xmlns:a16="http://schemas.microsoft.com/office/drawing/2014/main" id="{7A0639BD-A5B8-4894-B824-AE0434589C69}"/>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4D6DFA48-B84E-4399-B4FB-198B1ADF94BB}"/>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3200" b="1" dirty="0">
                  <a:solidFill>
                    <a:schemeClr val="bg1"/>
                  </a:solidFill>
                  <a:effectLst>
                    <a:outerShdw blurRad="38100" dist="38100" dir="2700000" algn="tl">
                      <a:srgbClr val="000000">
                        <a:alpha val="43137"/>
                      </a:srgbClr>
                    </a:outerShdw>
                  </a:effectLst>
                </a:rPr>
                <a:t>Outdoor Storage</a:t>
              </a:r>
            </a:p>
          </p:txBody>
        </p:sp>
      </p:grpSp>
      <p:pic>
        <p:nvPicPr>
          <p:cNvPr id="11" name="Picture 10">
            <a:extLst>
              <a:ext uri="{FF2B5EF4-FFF2-40B4-BE49-F238E27FC236}">
                <a16:creationId xmlns:a16="http://schemas.microsoft.com/office/drawing/2014/main" id="{AE63F930-66DD-4AAF-ADA1-7F6A59266538}"/>
              </a:ext>
            </a:extLst>
          </p:cNvPr>
          <p:cNvPicPr>
            <a:picLocks noChangeAspect="1"/>
          </p:cNvPicPr>
          <p:nvPr/>
        </p:nvPicPr>
        <p:blipFill>
          <a:blip r:embed="rId4"/>
          <a:stretch>
            <a:fillRect/>
          </a:stretch>
        </p:blipFill>
        <p:spPr>
          <a:xfrm>
            <a:off x="1892300" y="3794175"/>
            <a:ext cx="3800475" cy="2513461"/>
          </a:xfrm>
          <a:prstGeom prst="rect">
            <a:avLst/>
          </a:prstGeom>
          <a:ln>
            <a:noFill/>
          </a:ln>
          <a:effectLst>
            <a:outerShdw blurRad="292100" dist="139700" dir="2700000" algn="tl" rotWithShape="0">
              <a:srgbClr val="333333">
                <a:alpha val="65000"/>
              </a:srgbClr>
            </a:outerShdw>
          </a:effectLst>
        </p:spPr>
      </p:pic>
      <p:sp>
        <p:nvSpPr>
          <p:cNvPr id="17" name="&quot;Not Allowed&quot; Symbol 16">
            <a:extLst>
              <a:ext uri="{FF2B5EF4-FFF2-40B4-BE49-F238E27FC236}">
                <a16:creationId xmlns:a16="http://schemas.microsoft.com/office/drawing/2014/main" id="{39F98E58-9281-400A-AE9E-1DF433D15E07}"/>
              </a:ext>
            </a:extLst>
          </p:cNvPr>
          <p:cNvSpPr/>
          <p:nvPr/>
        </p:nvSpPr>
        <p:spPr>
          <a:xfrm>
            <a:off x="8304872" y="2009677"/>
            <a:ext cx="3283733" cy="3645428"/>
          </a:xfrm>
          <a:prstGeom prst="noSmoking">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17">
            <a:extLst>
              <a:ext uri="{FF2B5EF4-FFF2-40B4-BE49-F238E27FC236}">
                <a16:creationId xmlns:a16="http://schemas.microsoft.com/office/drawing/2014/main" id="{E25CA9B6-4958-4C74-9315-787BD75B392D}"/>
              </a:ext>
            </a:extLst>
          </p:cNvPr>
          <p:cNvGrpSpPr/>
          <p:nvPr/>
        </p:nvGrpSpPr>
        <p:grpSpPr>
          <a:xfrm>
            <a:off x="282380" y="2303936"/>
            <a:ext cx="6984999" cy="1195980"/>
            <a:chOff x="0" y="53498"/>
            <a:chExt cx="6308343" cy="743535"/>
          </a:xfrm>
        </p:grpSpPr>
        <p:sp>
          <p:nvSpPr>
            <p:cNvPr id="19" name="Rectangle: Rounded Corners 18">
              <a:extLst>
                <a:ext uri="{FF2B5EF4-FFF2-40B4-BE49-F238E27FC236}">
                  <a16:creationId xmlns:a16="http://schemas.microsoft.com/office/drawing/2014/main" id="{EE35CAA9-2475-4DE2-B694-DBFA2D13D64C}"/>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7B72A64F-6981-4239-94B4-5BB8E2F4EFE8}"/>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2800" b="0" i="0" dirty="0">
                  <a:solidFill>
                    <a:schemeClr val="bg1"/>
                  </a:solidFill>
                  <a:effectLst/>
                  <a:latin typeface="Helvetica Neue"/>
                </a:rPr>
                <a:t>20-B units shall be located not less than 25 feet, nor more than 75 feet</a:t>
              </a:r>
              <a:endParaRPr lang="en-US" sz="2800" dirty="0">
                <a:solidFill>
                  <a:schemeClr val="bg1"/>
                </a:solidFill>
              </a:endParaRPr>
            </a:p>
          </p:txBody>
        </p:sp>
      </p:grpSp>
    </p:spTree>
    <p:extLst>
      <p:ext uri="{BB962C8B-B14F-4D97-AF65-F5344CB8AC3E}">
        <p14:creationId xmlns:p14="http://schemas.microsoft.com/office/powerpoint/2010/main" val="427302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37F1-208D-4FE7-89FF-AC2C2F74B394}"/>
              </a:ext>
            </a:extLst>
          </p:cNvPr>
          <p:cNvSpPr>
            <a:spLocks noGrp="1"/>
          </p:cNvSpPr>
          <p:nvPr>
            <p:ph type="title"/>
          </p:nvPr>
        </p:nvSpPr>
        <p:spPr>
          <a:xfrm>
            <a:off x="428625" y="321733"/>
            <a:ext cx="7127876" cy="973667"/>
          </a:xfrm>
        </p:spPr>
        <p:txBody>
          <a:bodyPr>
            <a:normAutofit/>
          </a:bodyPr>
          <a:lstStyle/>
          <a:p>
            <a:r>
              <a:rPr lang="en-US" sz="3600" b="1" dirty="0">
                <a:solidFill>
                  <a:srgbClr val="002060"/>
                </a:solidFill>
                <a:effectLst>
                  <a:outerShdw blurRad="38100" dist="38100" dir="2700000" algn="tl">
                    <a:srgbClr val="000000">
                      <a:alpha val="43137"/>
                    </a:srgbClr>
                  </a:outerShdw>
                </a:effectLst>
              </a:rPr>
              <a:t>1926.152(c)(1) Flammable Liquid Storage</a:t>
            </a:r>
          </a:p>
        </p:txBody>
      </p:sp>
      <p:grpSp>
        <p:nvGrpSpPr>
          <p:cNvPr id="4" name="Group 3">
            <a:extLst>
              <a:ext uri="{FF2B5EF4-FFF2-40B4-BE49-F238E27FC236}">
                <a16:creationId xmlns:a16="http://schemas.microsoft.com/office/drawing/2014/main" id="{8802F7C6-CA41-4D73-B4CC-6250ADFF7130}"/>
              </a:ext>
            </a:extLst>
          </p:cNvPr>
          <p:cNvGrpSpPr/>
          <p:nvPr/>
        </p:nvGrpSpPr>
        <p:grpSpPr>
          <a:xfrm>
            <a:off x="428624" y="1358160"/>
            <a:ext cx="8118476" cy="1524100"/>
            <a:chOff x="0" y="53498"/>
            <a:chExt cx="6308343" cy="743535"/>
          </a:xfrm>
        </p:grpSpPr>
        <p:sp>
          <p:nvSpPr>
            <p:cNvPr id="5" name="Rectangle: Rounded Corners 4">
              <a:extLst>
                <a:ext uri="{FF2B5EF4-FFF2-40B4-BE49-F238E27FC236}">
                  <a16:creationId xmlns:a16="http://schemas.microsoft.com/office/drawing/2014/main" id="{61003AFA-E91F-4398-AFF2-915AA5EE5CD4}"/>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3DBEB635-439F-436C-9A29-2ED6CC7FB590}"/>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dirty="0"/>
                <a:t>Within 10’ of door opening where more than 60 gallons of flammable liquids storage</a:t>
              </a:r>
              <a:endParaRPr lang="en-US" sz="3100" kern="1200" dirty="0"/>
            </a:p>
          </p:txBody>
        </p:sp>
      </p:grpSp>
      <p:pic>
        <p:nvPicPr>
          <p:cNvPr id="10" name="Picture 9">
            <a:extLst>
              <a:ext uri="{FF2B5EF4-FFF2-40B4-BE49-F238E27FC236}">
                <a16:creationId xmlns:a16="http://schemas.microsoft.com/office/drawing/2014/main" id="{72270A02-FE9E-4BD6-85A9-11675AFEA7A4}"/>
              </a:ext>
            </a:extLst>
          </p:cNvPr>
          <p:cNvPicPr>
            <a:picLocks noChangeAspect="1"/>
          </p:cNvPicPr>
          <p:nvPr/>
        </p:nvPicPr>
        <p:blipFill>
          <a:blip r:embed="rId3"/>
          <a:stretch>
            <a:fillRect/>
          </a:stretch>
        </p:blipFill>
        <p:spPr>
          <a:xfrm>
            <a:off x="8877300" y="1041400"/>
            <a:ext cx="2843384" cy="51915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189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3260-A2D8-44EB-BF2A-58EB76B6E735}"/>
              </a:ext>
            </a:extLst>
          </p:cNvPr>
          <p:cNvSpPr>
            <a:spLocks noGrp="1"/>
          </p:cNvSpPr>
          <p:nvPr>
            <p:ph type="title"/>
          </p:nvPr>
        </p:nvSpPr>
        <p:spPr>
          <a:xfrm>
            <a:off x="454025" y="256135"/>
            <a:ext cx="6213476" cy="747165"/>
          </a:xfrm>
        </p:spPr>
        <p:txBody>
          <a:bodyPr>
            <a:normAutofit/>
          </a:bodyPr>
          <a:lstStyle/>
          <a:p>
            <a:r>
              <a:rPr lang="en-US" sz="3600" b="1" dirty="0">
                <a:solidFill>
                  <a:srgbClr val="002060"/>
                </a:solidFill>
                <a:effectLst>
                  <a:outerShdw blurRad="38100" dist="38100" dir="2700000" algn="tl">
                    <a:srgbClr val="000000">
                      <a:alpha val="43137"/>
                    </a:srgbClr>
                  </a:outerShdw>
                </a:effectLst>
              </a:rPr>
              <a:t>1926.152(e) Flammable Liquids</a:t>
            </a:r>
          </a:p>
        </p:txBody>
      </p:sp>
      <p:pic>
        <p:nvPicPr>
          <p:cNvPr id="5" name="Picture 4" descr="A picture containing tree, outdoor, tool&#10;&#10;Description automatically generated">
            <a:extLst>
              <a:ext uri="{FF2B5EF4-FFF2-40B4-BE49-F238E27FC236}">
                <a16:creationId xmlns:a16="http://schemas.microsoft.com/office/drawing/2014/main" id="{739E2D78-7EFB-40D0-A288-89F9858A4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45705" y="821652"/>
            <a:ext cx="6343842" cy="5068455"/>
          </a:xfrm>
          <a:prstGeom prst="rect">
            <a:avLst/>
          </a:prstGeom>
        </p:spPr>
      </p:pic>
      <p:pic>
        <p:nvPicPr>
          <p:cNvPr id="5124" name="Picture 4" descr="Static Bonding and Grounding When Handling Flammable and Combustible Fuels">
            <a:extLst>
              <a:ext uri="{FF2B5EF4-FFF2-40B4-BE49-F238E27FC236}">
                <a16:creationId xmlns:a16="http://schemas.microsoft.com/office/drawing/2014/main" id="{00E2EE5D-2BFD-435A-A205-F5B92CC74C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3622869"/>
            <a:ext cx="6213476" cy="290493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0FDDA372-7684-44BC-85B3-986C34AA2A83}"/>
              </a:ext>
            </a:extLst>
          </p:cNvPr>
          <p:cNvGrpSpPr/>
          <p:nvPr/>
        </p:nvGrpSpPr>
        <p:grpSpPr>
          <a:xfrm>
            <a:off x="454023" y="1902805"/>
            <a:ext cx="6177727" cy="743535"/>
            <a:chOff x="0" y="53498"/>
            <a:chExt cx="6308343" cy="743535"/>
          </a:xfrm>
        </p:grpSpPr>
        <p:sp>
          <p:nvSpPr>
            <p:cNvPr id="8" name="Rectangle: Rounded Corners 7">
              <a:extLst>
                <a:ext uri="{FF2B5EF4-FFF2-40B4-BE49-F238E27FC236}">
                  <a16:creationId xmlns:a16="http://schemas.microsoft.com/office/drawing/2014/main" id="{C5FEF201-5946-4AFE-B257-4C751D38BEF0}"/>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C4DA65F2-BE82-4D97-A8DB-253EDCC85E24}"/>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dirty="0"/>
                <a:t>Shut Off</a:t>
              </a:r>
              <a:endParaRPr lang="en-US" sz="3100" kern="1200" dirty="0"/>
            </a:p>
          </p:txBody>
        </p:sp>
      </p:grpSp>
      <p:grpSp>
        <p:nvGrpSpPr>
          <p:cNvPr id="11" name="Group 10">
            <a:extLst>
              <a:ext uri="{FF2B5EF4-FFF2-40B4-BE49-F238E27FC236}">
                <a16:creationId xmlns:a16="http://schemas.microsoft.com/office/drawing/2014/main" id="{B87B87B4-D740-418E-BF39-3C9A5B17863F}"/>
              </a:ext>
            </a:extLst>
          </p:cNvPr>
          <p:cNvGrpSpPr/>
          <p:nvPr/>
        </p:nvGrpSpPr>
        <p:grpSpPr>
          <a:xfrm>
            <a:off x="489567" y="2727220"/>
            <a:ext cx="6173475" cy="743535"/>
            <a:chOff x="0" y="53498"/>
            <a:chExt cx="6308343" cy="743535"/>
          </a:xfrm>
        </p:grpSpPr>
        <p:sp>
          <p:nvSpPr>
            <p:cNvPr id="12" name="Rectangle: Rounded Corners 11">
              <a:extLst>
                <a:ext uri="{FF2B5EF4-FFF2-40B4-BE49-F238E27FC236}">
                  <a16:creationId xmlns:a16="http://schemas.microsoft.com/office/drawing/2014/main" id="{EC6DAEFF-2F79-4808-ACDD-543E85A653C9}"/>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BC620D83-CF79-4773-BEB2-884877DD471F}"/>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dirty="0"/>
                <a:t>Bonding/Grounding</a:t>
              </a:r>
              <a:endParaRPr lang="en-US" sz="3100" kern="1200" dirty="0"/>
            </a:p>
          </p:txBody>
        </p:sp>
      </p:grpSp>
      <p:grpSp>
        <p:nvGrpSpPr>
          <p:cNvPr id="15" name="Group 14">
            <a:extLst>
              <a:ext uri="{FF2B5EF4-FFF2-40B4-BE49-F238E27FC236}">
                <a16:creationId xmlns:a16="http://schemas.microsoft.com/office/drawing/2014/main" id="{F9184332-ACC6-4E87-82C4-98D67C3C4088}"/>
              </a:ext>
            </a:extLst>
          </p:cNvPr>
          <p:cNvGrpSpPr/>
          <p:nvPr/>
        </p:nvGrpSpPr>
        <p:grpSpPr>
          <a:xfrm>
            <a:off x="454024" y="1081285"/>
            <a:ext cx="6173498" cy="743535"/>
            <a:chOff x="0" y="53498"/>
            <a:chExt cx="6308343" cy="743535"/>
          </a:xfrm>
        </p:grpSpPr>
        <p:sp>
          <p:nvSpPr>
            <p:cNvPr id="16" name="Rectangle: Rounded Corners 15">
              <a:extLst>
                <a:ext uri="{FF2B5EF4-FFF2-40B4-BE49-F238E27FC236}">
                  <a16:creationId xmlns:a16="http://schemas.microsoft.com/office/drawing/2014/main" id="{51B37DDB-2653-431B-AB6A-B6E9576DEAD9}"/>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C106B1F4-5129-43CD-8FBC-7B224667BAEF}"/>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dirty="0"/>
                <a:t>Dispensing Liquids</a:t>
              </a:r>
              <a:endParaRPr lang="en-US" sz="3100" kern="1200" dirty="0"/>
            </a:p>
          </p:txBody>
        </p:sp>
      </p:grpSp>
    </p:spTree>
    <p:extLst>
      <p:ext uri="{BB962C8B-B14F-4D97-AF65-F5344CB8AC3E}">
        <p14:creationId xmlns:p14="http://schemas.microsoft.com/office/powerpoint/2010/main" val="1724090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7C1F-2140-4E64-82F7-FEC77367FE94}"/>
              </a:ext>
            </a:extLst>
          </p:cNvPr>
          <p:cNvSpPr>
            <a:spLocks noGrp="1"/>
          </p:cNvSpPr>
          <p:nvPr>
            <p:ph type="title"/>
          </p:nvPr>
        </p:nvSpPr>
        <p:spPr>
          <a:xfrm>
            <a:off x="657224" y="499533"/>
            <a:ext cx="10772775" cy="973667"/>
          </a:xfrm>
        </p:spPr>
        <p:txBody>
          <a:bodyPr/>
          <a:lstStyle/>
          <a:p>
            <a:r>
              <a:rPr lang="en-US" b="1" dirty="0">
                <a:solidFill>
                  <a:srgbClr val="002060"/>
                </a:solidFill>
                <a:effectLst>
                  <a:outerShdw blurRad="38100" dist="38100" dir="2700000" algn="tl">
                    <a:srgbClr val="000000">
                      <a:alpha val="43137"/>
                    </a:srgbClr>
                  </a:outerShdw>
                </a:effectLst>
              </a:rPr>
              <a:t>Dust Explosion - CSB Video</a:t>
            </a:r>
          </a:p>
        </p:txBody>
      </p:sp>
      <p:sp>
        <p:nvSpPr>
          <p:cNvPr id="3" name="Content Placeholder 2">
            <a:extLst>
              <a:ext uri="{FF2B5EF4-FFF2-40B4-BE49-F238E27FC236}">
                <a16:creationId xmlns:a16="http://schemas.microsoft.com/office/drawing/2014/main" id="{9901ACD4-A0C3-4B8D-99C9-3876DEAFC9EF}"/>
              </a:ext>
            </a:extLst>
          </p:cNvPr>
          <p:cNvSpPr>
            <a:spLocks noGrp="1"/>
          </p:cNvSpPr>
          <p:nvPr>
            <p:ph idx="1"/>
          </p:nvPr>
        </p:nvSpPr>
        <p:spPr>
          <a:xfrm>
            <a:off x="719137" y="5958734"/>
            <a:ext cx="10753725" cy="494665"/>
          </a:xfrm>
        </p:spPr>
        <p:txBody>
          <a:bodyPr/>
          <a:lstStyle/>
          <a:p>
            <a:pPr marL="0" indent="0" algn="ctr">
              <a:buNone/>
            </a:pPr>
            <a:r>
              <a:rPr lang="en-US" dirty="0">
                <a:hlinkClick r:id="rId3"/>
              </a:rPr>
              <a:t>CSB Combustible Dust: Solutions Delayed</a:t>
            </a:r>
            <a:endParaRPr lang="en-US" dirty="0"/>
          </a:p>
        </p:txBody>
      </p:sp>
      <p:pic>
        <p:nvPicPr>
          <p:cNvPr id="5" name="Picture 4">
            <a:hlinkClick r:id="rId3"/>
            <a:extLst>
              <a:ext uri="{FF2B5EF4-FFF2-40B4-BE49-F238E27FC236}">
                <a16:creationId xmlns:a16="http://schemas.microsoft.com/office/drawing/2014/main" id="{0806C189-2876-4E67-912E-B4FE70BCFCDC}"/>
              </a:ext>
            </a:extLst>
          </p:cNvPr>
          <p:cNvPicPr>
            <a:picLocks noChangeAspect="1"/>
          </p:cNvPicPr>
          <p:nvPr/>
        </p:nvPicPr>
        <p:blipFill>
          <a:blip r:embed="rId4"/>
          <a:stretch>
            <a:fillRect/>
          </a:stretch>
        </p:blipFill>
        <p:spPr>
          <a:xfrm>
            <a:off x="977900" y="1473200"/>
            <a:ext cx="10494962" cy="4356100"/>
          </a:xfrm>
          <a:prstGeom prst="rect">
            <a:avLst/>
          </a:prstGeom>
        </p:spPr>
      </p:pic>
    </p:spTree>
    <p:extLst>
      <p:ext uri="{BB962C8B-B14F-4D97-AF65-F5344CB8AC3E}">
        <p14:creationId xmlns:p14="http://schemas.microsoft.com/office/powerpoint/2010/main" val="1978240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45B4-33E2-457D-BF88-FF0A527AD39D}"/>
              </a:ext>
            </a:extLst>
          </p:cNvPr>
          <p:cNvSpPr>
            <a:spLocks noGrp="1"/>
          </p:cNvSpPr>
          <p:nvPr>
            <p:ph type="title"/>
          </p:nvPr>
        </p:nvSpPr>
        <p:spPr>
          <a:xfrm>
            <a:off x="382155" y="238125"/>
            <a:ext cx="10772775" cy="783167"/>
          </a:xfrm>
        </p:spPr>
        <p:txBody>
          <a:bodyPr>
            <a:noAutofit/>
          </a:bodyPr>
          <a:lstStyle/>
          <a:p>
            <a:r>
              <a:rPr lang="en-US" sz="3600" b="1" dirty="0">
                <a:solidFill>
                  <a:srgbClr val="002060"/>
                </a:solidFill>
                <a:effectLst>
                  <a:outerShdw blurRad="38100" dist="38100" dir="2700000" algn="tl">
                    <a:srgbClr val="000000">
                      <a:alpha val="43137"/>
                    </a:srgbClr>
                  </a:outerShdw>
                </a:effectLst>
              </a:rPr>
              <a:t>1926.350(a) Welding and Cutting</a:t>
            </a:r>
          </a:p>
        </p:txBody>
      </p:sp>
      <p:pic>
        <p:nvPicPr>
          <p:cNvPr id="7172" name="Picture 4" descr="cylinder cart">
            <a:extLst>
              <a:ext uri="{FF2B5EF4-FFF2-40B4-BE49-F238E27FC236}">
                <a16:creationId xmlns:a16="http://schemas.microsoft.com/office/drawing/2014/main" id="{112F6B43-95E7-4F49-8036-9B5617D59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600" y="1227490"/>
            <a:ext cx="3326245" cy="5392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192F06E5-49DB-448F-AC7E-316FEAEE0962}"/>
              </a:ext>
            </a:extLst>
          </p:cNvPr>
          <p:cNvGrpSpPr/>
          <p:nvPr/>
        </p:nvGrpSpPr>
        <p:grpSpPr>
          <a:xfrm>
            <a:off x="488950" y="1195919"/>
            <a:ext cx="7531349" cy="608541"/>
            <a:chOff x="0" y="53498"/>
            <a:chExt cx="6308343" cy="743535"/>
          </a:xfrm>
        </p:grpSpPr>
        <p:sp>
          <p:nvSpPr>
            <p:cNvPr id="9" name="Rectangle: Rounded Corners 8">
              <a:extLst>
                <a:ext uri="{FF2B5EF4-FFF2-40B4-BE49-F238E27FC236}">
                  <a16:creationId xmlns:a16="http://schemas.microsoft.com/office/drawing/2014/main" id="{00EF6D31-DDEC-4F30-9C61-48D26A56C38E}"/>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3C1A6C14-F4B1-45A5-9BC1-213AD532D42C}"/>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dirty="0"/>
                <a:t>In-house Transportation</a:t>
              </a:r>
              <a:endParaRPr lang="en-US" sz="3100" kern="1200" dirty="0"/>
            </a:p>
          </p:txBody>
        </p:sp>
      </p:grpSp>
      <p:grpSp>
        <p:nvGrpSpPr>
          <p:cNvPr id="13" name="Group 12">
            <a:extLst>
              <a:ext uri="{FF2B5EF4-FFF2-40B4-BE49-F238E27FC236}">
                <a16:creationId xmlns:a16="http://schemas.microsoft.com/office/drawing/2014/main" id="{5D1A2485-1473-4420-94A6-B1A92DFF2171}"/>
              </a:ext>
            </a:extLst>
          </p:cNvPr>
          <p:cNvGrpSpPr/>
          <p:nvPr/>
        </p:nvGrpSpPr>
        <p:grpSpPr>
          <a:xfrm>
            <a:off x="382155" y="1979087"/>
            <a:ext cx="7682345" cy="4640788"/>
            <a:chOff x="0" y="53498"/>
            <a:chExt cx="6308343" cy="743535"/>
          </a:xfrm>
        </p:grpSpPr>
        <p:sp>
          <p:nvSpPr>
            <p:cNvPr id="14" name="Rectangle: Rounded Corners 13">
              <a:extLst>
                <a:ext uri="{FF2B5EF4-FFF2-40B4-BE49-F238E27FC236}">
                  <a16:creationId xmlns:a16="http://schemas.microsoft.com/office/drawing/2014/main" id="{F267E79D-1981-477D-B949-7575985E3DB7}"/>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9F0DA1C2-113D-47B9-ABBD-998C8172DED5}"/>
                </a:ext>
              </a:extLst>
            </p:cNvPr>
            <p:cNvSpPr txBox="1"/>
            <p:nvPr/>
          </p:nvSpPr>
          <p:spPr>
            <a:xfrm>
              <a:off x="212837" y="89794"/>
              <a:ext cx="5647077"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800" b="1" dirty="0"/>
                <a:t>Regulators Removed</a:t>
              </a:r>
            </a:p>
            <a:p>
              <a:pPr marL="0" lvl="0" indent="0" algn="l" defTabSz="1377950">
                <a:lnSpc>
                  <a:spcPct val="90000"/>
                </a:lnSpc>
                <a:spcBef>
                  <a:spcPct val="0"/>
                </a:spcBef>
                <a:spcAft>
                  <a:spcPct val="35000"/>
                </a:spcAft>
                <a:buNone/>
              </a:pPr>
              <a:r>
                <a:rPr lang="en-US" sz="2800" b="1" kern="1200" dirty="0"/>
                <a:t>Valves Must be closed</a:t>
              </a:r>
            </a:p>
            <a:p>
              <a:pPr marL="0" lvl="0" indent="0" algn="l" defTabSz="1377950">
                <a:lnSpc>
                  <a:spcPct val="90000"/>
                </a:lnSpc>
                <a:spcBef>
                  <a:spcPct val="0"/>
                </a:spcBef>
                <a:spcAft>
                  <a:spcPct val="35000"/>
                </a:spcAft>
                <a:buNone/>
              </a:pPr>
              <a:r>
                <a:rPr lang="en-US" sz="2800" b="1" dirty="0"/>
                <a:t>Valve Caps on</a:t>
              </a:r>
            </a:p>
            <a:p>
              <a:pPr marL="0" lvl="0" indent="0" algn="l" defTabSz="1377950">
                <a:lnSpc>
                  <a:spcPct val="90000"/>
                </a:lnSpc>
                <a:spcBef>
                  <a:spcPct val="0"/>
                </a:spcBef>
                <a:spcAft>
                  <a:spcPct val="35000"/>
                </a:spcAft>
                <a:buNone/>
              </a:pPr>
              <a:r>
                <a:rPr lang="en-US" sz="2800" b="1" kern="1200" dirty="0"/>
                <a:t>Secure Cylinders in Cylinder cart</a:t>
              </a:r>
            </a:p>
            <a:p>
              <a:pPr marL="0" lvl="0" indent="0" algn="l" defTabSz="1377950">
                <a:lnSpc>
                  <a:spcPct val="90000"/>
                </a:lnSpc>
                <a:spcBef>
                  <a:spcPct val="0"/>
                </a:spcBef>
                <a:spcAft>
                  <a:spcPct val="35000"/>
                </a:spcAft>
                <a:buNone/>
              </a:pPr>
              <a:r>
                <a:rPr lang="en-US" sz="2800" b="1" dirty="0"/>
                <a:t>Use platforms or cradles upright and secured</a:t>
              </a:r>
            </a:p>
            <a:p>
              <a:pPr marL="0" lvl="0" indent="0" algn="l" defTabSz="1377950">
                <a:lnSpc>
                  <a:spcPct val="90000"/>
                </a:lnSpc>
                <a:spcBef>
                  <a:spcPct val="0"/>
                </a:spcBef>
                <a:spcAft>
                  <a:spcPct val="35000"/>
                </a:spcAft>
                <a:buNone/>
              </a:pPr>
              <a:r>
                <a:rPr lang="en-US" sz="2800" b="1" kern="1200" dirty="0"/>
                <a:t>Do not Drag or Drop</a:t>
              </a:r>
            </a:p>
            <a:p>
              <a:pPr marL="0" lvl="0" indent="0" algn="l" defTabSz="1377950">
                <a:lnSpc>
                  <a:spcPct val="90000"/>
                </a:lnSpc>
                <a:spcBef>
                  <a:spcPct val="0"/>
                </a:spcBef>
                <a:spcAft>
                  <a:spcPct val="35000"/>
                </a:spcAft>
                <a:buNone/>
              </a:pPr>
              <a:r>
                <a:rPr lang="en-US" sz="2800" b="1" dirty="0"/>
                <a:t>No lifting by valve cap</a:t>
              </a:r>
              <a:endParaRPr lang="en-US" sz="2800" kern="1200" dirty="0"/>
            </a:p>
          </p:txBody>
        </p:sp>
      </p:grpSp>
    </p:spTree>
    <p:extLst>
      <p:ext uri="{BB962C8B-B14F-4D97-AF65-F5344CB8AC3E}">
        <p14:creationId xmlns:p14="http://schemas.microsoft.com/office/powerpoint/2010/main" val="1171816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13E6-1A96-4BFF-BFEA-9B27B539722A}"/>
              </a:ext>
            </a:extLst>
          </p:cNvPr>
          <p:cNvSpPr>
            <a:spLocks noGrp="1"/>
          </p:cNvSpPr>
          <p:nvPr>
            <p:ph type="title"/>
          </p:nvPr>
        </p:nvSpPr>
        <p:spPr>
          <a:xfrm>
            <a:off x="431325" y="279611"/>
            <a:ext cx="8941275" cy="977689"/>
          </a:xfrm>
        </p:spPr>
        <p:txBody>
          <a:bodyPr>
            <a:noAutofit/>
          </a:bodyPr>
          <a:lstStyle/>
          <a:p>
            <a:r>
              <a:rPr lang="en-US" sz="3600" b="1" dirty="0">
                <a:solidFill>
                  <a:srgbClr val="002060"/>
                </a:solidFill>
                <a:effectLst>
                  <a:outerShdw blurRad="38100" dist="38100" dir="2700000" algn="tl">
                    <a:srgbClr val="000000">
                      <a:alpha val="43137"/>
                    </a:srgbClr>
                  </a:outerShdw>
                </a:effectLst>
              </a:rPr>
              <a:t>1926.350 (b) Gas Welding and Cutting</a:t>
            </a:r>
          </a:p>
        </p:txBody>
      </p:sp>
      <p:pic>
        <p:nvPicPr>
          <p:cNvPr id="6148" name="Picture 4" descr="Gas Under Pressure COSHH Sign | Safety-Label.co.uk">
            <a:extLst>
              <a:ext uri="{FF2B5EF4-FFF2-40B4-BE49-F238E27FC236}">
                <a16:creationId xmlns:a16="http://schemas.microsoft.com/office/drawing/2014/main" id="{578A27A7-BB65-4901-96BE-C75DECF43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562943"/>
            <a:ext cx="1804519" cy="18045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4" name="Picture 2" descr="OSHA FACT SHEET Oxy-Fuel Gas Cylinder Storage Oxy-Fuel Gas Cylinder Storage">
            <a:extLst>
              <a:ext uri="{FF2B5EF4-FFF2-40B4-BE49-F238E27FC236}">
                <a16:creationId xmlns:a16="http://schemas.microsoft.com/office/drawing/2014/main" id="{C65A3109-9D88-4931-9396-33CBAE4AA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1257300"/>
            <a:ext cx="5004275" cy="4984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E5F435AB-FADC-4BC6-8C4A-EC857E914F28}"/>
              </a:ext>
            </a:extLst>
          </p:cNvPr>
          <p:cNvSpPr/>
          <p:nvPr/>
        </p:nvSpPr>
        <p:spPr>
          <a:xfrm>
            <a:off x="431325" y="1257300"/>
            <a:ext cx="5664675" cy="310122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7EB208DA-E8EE-49AA-889A-481B420E6573}"/>
              </a:ext>
            </a:extLst>
          </p:cNvPr>
          <p:cNvSpPr txBox="1"/>
          <p:nvPr/>
        </p:nvSpPr>
        <p:spPr>
          <a:xfrm>
            <a:off x="703913" y="1607876"/>
            <a:ext cx="5392088" cy="2308324"/>
          </a:xfrm>
          <a:prstGeom prst="rect">
            <a:avLst/>
          </a:prstGeom>
          <a:noFill/>
        </p:spPr>
        <p:txBody>
          <a:bodyPr wrap="square">
            <a:spAutoFit/>
          </a:bodyPr>
          <a:lstStyle/>
          <a:p>
            <a:pPr algn="l"/>
            <a:r>
              <a:rPr lang="en-US" sz="3600" b="1" i="0" dirty="0">
                <a:solidFill>
                  <a:schemeClr val="bg1"/>
                </a:solidFill>
                <a:effectLst>
                  <a:outerShdw blurRad="38100" dist="38100" dir="2700000" algn="tl">
                    <a:srgbClr val="000000">
                      <a:alpha val="43137"/>
                    </a:srgbClr>
                  </a:outerShdw>
                </a:effectLst>
                <a:latin typeface="+mj-lt"/>
              </a:rPr>
              <a:t>Cylinders containing oxygen or acetylene, or other fuel gas shall not be taken into confined spaces.</a:t>
            </a:r>
          </a:p>
        </p:txBody>
      </p:sp>
    </p:spTree>
    <p:extLst>
      <p:ext uri="{BB962C8B-B14F-4D97-AF65-F5344CB8AC3E}">
        <p14:creationId xmlns:p14="http://schemas.microsoft.com/office/powerpoint/2010/main" val="178083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95FD-F5BA-4D02-9B00-8E6546F49A53}"/>
              </a:ext>
            </a:extLst>
          </p:cNvPr>
          <p:cNvSpPr>
            <a:spLocks noGrp="1"/>
          </p:cNvSpPr>
          <p:nvPr>
            <p:ph type="title"/>
          </p:nvPr>
        </p:nvSpPr>
        <p:spPr>
          <a:xfrm>
            <a:off x="582612" y="281727"/>
            <a:ext cx="10772775" cy="1051773"/>
          </a:xfrm>
        </p:spPr>
        <p:txBody>
          <a:bodyPr>
            <a:normAutofit/>
          </a:bodyPr>
          <a:lstStyle/>
          <a:p>
            <a:r>
              <a:rPr lang="en-US" b="1" dirty="0">
                <a:solidFill>
                  <a:srgbClr val="002060"/>
                </a:solidFill>
                <a:effectLst>
                  <a:outerShdw blurRad="38100" dist="38100" dir="2700000" algn="tl">
                    <a:srgbClr val="000000">
                      <a:alpha val="43137"/>
                    </a:srgbClr>
                  </a:outerShdw>
                </a:effectLst>
              </a:rPr>
              <a:t>Learning Objectives </a:t>
            </a:r>
          </a:p>
        </p:txBody>
      </p:sp>
      <p:sp>
        <p:nvSpPr>
          <p:cNvPr id="3" name="Content Placeholder 2">
            <a:extLst>
              <a:ext uri="{FF2B5EF4-FFF2-40B4-BE49-F238E27FC236}">
                <a16:creationId xmlns:a16="http://schemas.microsoft.com/office/drawing/2014/main" id="{902E5165-F9B0-403E-8166-A6ABCDDE0B9A}"/>
              </a:ext>
            </a:extLst>
          </p:cNvPr>
          <p:cNvSpPr>
            <a:spLocks noGrp="1"/>
          </p:cNvSpPr>
          <p:nvPr>
            <p:ph idx="1"/>
          </p:nvPr>
        </p:nvSpPr>
        <p:spPr>
          <a:xfrm>
            <a:off x="582612" y="1490084"/>
            <a:ext cx="5600700" cy="4237616"/>
          </a:xfrm>
        </p:spPr>
        <p:txBody>
          <a:bodyPr>
            <a:noAutofit/>
          </a:bodyPr>
          <a:lstStyle/>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Recognition of fire hazards for Workers</a:t>
            </a:r>
          </a:p>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General requirements for fire safety</a:t>
            </a:r>
          </a:p>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Responding to fires</a:t>
            </a:r>
          </a:p>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Types of fire fighting equipment</a:t>
            </a:r>
          </a:p>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Fire hazards related for welding and cutting</a:t>
            </a:r>
          </a:p>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Fire watch for Field Operations</a:t>
            </a:r>
          </a:p>
        </p:txBody>
      </p:sp>
      <p:pic>
        <p:nvPicPr>
          <p:cNvPr id="8196" name="Picture 4" descr="The Triangle Shirtwaist Factory Fire | Occupational Safety ...">
            <a:hlinkClick r:id="rId3"/>
            <a:extLst>
              <a:ext uri="{FF2B5EF4-FFF2-40B4-BE49-F238E27FC236}">
                <a16:creationId xmlns:a16="http://schemas.microsoft.com/office/drawing/2014/main" id="{A12AD387-7A17-492D-998E-B64E2278D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300" y="627479"/>
            <a:ext cx="3606800" cy="560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877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BF83-CAB8-4B16-B638-7B0A66B63AB6}"/>
              </a:ext>
            </a:extLst>
          </p:cNvPr>
          <p:cNvSpPr>
            <a:spLocks noGrp="1"/>
          </p:cNvSpPr>
          <p:nvPr>
            <p:ph type="title"/>
          </p:nvPr>
        </p:nvSpPr>
        <p:spPr>
          <a:xfrm>
            <a:off x="441324" y="397933"/>
            <a:ext cx="10772775" cy="999067"/>
          </a:xfrm>
        </p:spPr>
        <p:txBody>
          <a:bodyPr>
            <a:normAutofit/>
          </a:bodyPr>
          <a:lstStyle/>
          <a:p>
            <a:r>
              <a:rPr lang="en-US" sz="3600" b="1" dirty="0">
                <a:solidFill>
                  <a:srgbClr val="002060"/>
                </a:solidFill>
                <a:effectLst>
                  <a:outerShdw blurRad="38100" dist="38100" dir="2700000" algn="tl">
                    <a:srgbClr val="000000">
                      <a:alpha val="43137"/>
                    </a:srgbClr>
                  </a:outerShdw>
                </a:effectLst>
              </a:rPr>
              <a:t>1926.350(d) Gas Welding and Cutting</a:t>
            </a:r>
          </a:p>
        </p:txBody>
      </p:sp>
      <p:pic>
        <p:nvPicPr>
          <p:cNvPr id="8" name="Picture 7">
            <a:extLst>
              <a:ext uri="{FF2B5EF4-FFF2-40B4-BE49-F238E27FC236}">
                <a16:creationId xmlns:a16="http://schemas.microsoft.com/office/drawing/2014/main" id="{5651E2BD-52F3-4989-8F02-0294A6120E07}"/>
              </a:ext>
            </a:extLst>
          </p:cNvPr>
          <p:cNvPicPr>
            <a:picLocks noChangeAspect="1"/>
          </p:cNvPicPr>
          <p:nvPr/>
        </p:nvPicPr>
        <p:blipFill>
          <a:blip r:embed="rId3"/>
          <a:stretch>
            <a:fillRect/>
          </a:stretch>
        </p:blipFill>
        <p:spPr>
          <a:xfrm>
            <a:off x="7716586" y="1511300"/>
            <a:ext cx="4009958" cy="4724400"/>
          </a:xfrm>
          <a:prstGeom prst="rect">
            <a:avLst/>
          </a:prstGeom>
          <a:ln>
            <a:noFill/>
          </a:ln>
          <a:effectLst>
            <a:outerShdw blurRad="292100" dist="139700" dir="2700000" algn="tl" rotWithShape="0">
              <a:srgbClr val="333333">
                <a:alpha val="65000"/>
              </a:srgbClr>
            </a:outerShdw>
          </a:effectLst>
        </p:spPr>
      </p:pic>
      <p:sp>
        <p:nvSpPr>
          <p:cNvPr id="13" name="Rectangle: Rounded Corners 12">
            <a:extLst>
              <a:ext uri="{FF2B5EF4-FFF2-40B4-BE49-F238E27FC236}">
                <a16:creationId xmlns:a16="http://schemas.microsoft.com/office/drawing/2014/main" id="{DD117C79-5DC0-4D02-B4BE-B89FA47DF906}"/>
              </a:ext>
            </a:extLst>
          </p:cNvPr>
          <p:cNvSpPr/>
          <p:nvPr/>
        </p:nvSpPr>
        <p:spPr>
          <a:xfrm>
            <a:off x="465456" y="1511300"/>
            <a:ext cx="6760843" cy="310122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A0FDC0B8-F9C4-4125-B5A1-920502B193B2}"/>
              </a:ext>
            </a:extLst>
          </p:cNvPr>
          <p:cNvSpPr txBox="1"/>
          <p:nvPr/>
        </p:nvSpPr>
        <p:spPr>
          <a:xfrm>
            <a:off x="797877" y="1832744"/>
            <a:ext cx="6096000" cy="2677656"/>
          </a:xfrm>
          <a:prstGeom prst="rect">
            <a:avLst/>
          </a:prstGeom>
          <a:noFill/>
        </p:spPr>
        <p:txBody>
          <a:bodyPr wrap="square">
            <a:spAutoFit/>
          </a:bodyPr>
          <a:lstStyle/>
          <a:p>
            <a:pPr algn="just"/>
            <a:r>
              <a:rPr lang="en-US" sz="2800" b="0" i="0" dirty="0">
                <a:solidFill>
                  <a:schemeClr val="bg1"/>
                </a:solidFill>
                <a:effectLst/>
                <a:latin typeface="+mj-lt"/>
              </a:rPr>
              <a:t>“Cracking” a cylinder refers to </a:t>
            </a:r>
            <a:r>
              <a:rPr lang="en-US" sz="2800" b="1" i="0" dirty="0">
                <a:solidFill>
                  <a:schemeClr val="bg1"/>
                </a:solidFill>
                <a:effectLst/>
                <a:latin typeface="+mj-lt"/>
              </a:rPr>
              <a:t>opening the valve slightly and closing it quickly to blow out dust or dirt from the valve outlet</a:t>
            </a:r>
            <a:r>
              <a:rPr lang="en-US" sz="2800" b="0" i="0" dirty="0">
                <a:solidFill>
                  <a:schemeClr val="bg1"/>
                </a:solidFill>
                <a:effectLst/>
                <a:latin typeface="+mj-lt"/>
              </a:rPr>
              <a:t>. Always wear PPE, use two hands when doing this and always stand to the side of the valve.</a:t>
            </a:r>
            <a:endParaRPr lang="en-US" sz="2800" dirty="0">
              <a:solidFill>
                <a:schemeClr val="bg1"/>
              </a:solidFill>
              <a:latin typeface="+mj-lt"/>
            </a:endParaRPr>
          </a:p>
        </p:txBody>
      </p:sp>
    </p:spTree>
    <p:extLst>
      <p:ext uri="{BB962C8B-B14F-4D97-AF65-F5344CB8AC3E}">
        <p14:creationId xmlns:p14="http://schemas.microsoft.com/office/powerpoint/2010/main" val="3753801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B773-45E9-4F17-A49D-E51C31067511}"/>
              </a:ext>
            </a:extLst>
          </p:cNvPr>
          <p:cNvSpPr>
            <a:spLocks noGrp="1"/>
          </p:cNvSpPr>
          <p:nvPr>
            <p:ph type="title"/>
          </p:nvPr>
        </p:nvSpPr>
        <p:spPr>
          <a:xfrm>
            <a:off x="428624" y="321733"/>
            <a:ext cx="10772775" cy="910167"/>
          </a:xfrm>
        </p:spPr>
        <p:txBody>
          <a:bodyPr>
            <a:normAutofit/>
          </a:bodyPr>
          <a:lstStyle/>
          <a:p>
            <a:r>
              <a:rPr lang="en-US" sz="3600" b="1" dirty="0">
                <a:solidFill>
                  <a:srgbClr val="002060"/>
                </a:solidFill>
                <a:effectLst>
                  <a:outerShdw blurRad="38100" dist="38100" dir="2700000" algn="tl">
                    <a:srgbClr val="000000">
                      <a:alpha val="43137"/>
                    </a:srgbClr>
                  </a:outerShdw>
                </a:effectLst>
              </a:rPr>
              <a:t>1926.350(f) Gas Welding and Cutting</a:t>
            </a:r>
          </a:p>
        </p:txBody>
      </p:sp>
      <p:pic>
        <p:nvPicPr>
          <p:cNvPr id="5122" name="Picture 2" descr="Controlling Hot Work Fire Hazards -- Occupational Health &amp; Safety">
            <a:extLst>
              <a:ext uri="{FF2B5EF4-FFF2-40B4-BE49-F238E27FC236}">
                <a16:creationId xmlns:a16="http://schemas.microsoft.com/office/drawing/2014/main" id="{905E0353-1C96-4524-AD52-570E73B86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136" y="2489200"/>
            <a:ext cx="2570165" cy="404706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OSHA's Hazard Exposure and Risk Assessment Matrix for ...">
            <a:extLst>
              <a:ext uri="{FF2B5EF4-FFF2-40B4-BE49-F238E27FC236}">
                <a16:creationId xmlns:a16="http://schemas.microsoft.com/office/drawing/2014/main" id="{65074C90-EEF4-4D0B-955C-54E5B1432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761" y="1231900"/>
            <a:ext cx="4514850" cy="530436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Flashback Arrestor Toolbox Talk | Environment, Health and Safety">
            <a:extLst>
              <a:ext uri="{FF2B5EF4-FFF2-40B4-BE49-F238E27FC236}">
                <a16:creationId xmlns:a16="http://schemas.microsoft.com/office/drawing/2014/main" id="{6325A7ED-8FAF-4D5B-964A-81C2AF855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877" y="2489200"/>
            <a:ext cx="3823799" cy="404706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CA03B8F-3973-4BB7-9585-0E80A82EB741}"/>
              </a:ext>
            </a:extLst>
          </p:cNvPr>
          <p:cNvGrpSpPr/>
          <p:nvPr/>
        </p:nvGrpSpPr>
        <p:grpSpPr>
          <a:xfrm>
            <a:off x="306878" y="1231900"/>
            <a:ext cx="6665424" cy="1143000"/>
            <a:chOff x="0" y="53498"/>
            <a:chExt cx="6308343" cy="743535"/>
          </a:xfrm>
        </p:grpSpPr>
        <p:sp>
          <p:nvSpPr>
            <p:cNvPr id="8" name="Rectangle: Rounded Corners 7">
              <a:extLst>
                <a:ext uri="{FF2B5EF4-FFF2-40B4-BE49-F238E27FC236}">
                  <a16:creationId xmlns:a16="http://schemas.microsoft.com/office/drawing/2014/main" id="{8EA9C3C2-744B-4E78-90BA-4CF9374D32D5}"/>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EB282B72-7F50-4174-A9F6-E2D95FE27BCE}"/>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3200" b="1" dirty="0">
                  <a:solidFill>
                    <a:schemeClr val="bg1"/>
                  </a:solidFill>
                  <a:effectLst>
                    <a:outerShdw blurRad="38100" dist="38100" dir="2700000" algn="tl">
                      <a:srgbClr val="000000">
                        <a:alpha val="43137"/>
                      </a:srgbClr>
                    </a:outerShdw>
                  </a:effectLst>
                </a:rPr>
                <a:t>Fuel gas hose protection and backflow suppression</a:t>
              </a:r>
            </a:p>
          </p:txBody>
        </p:sp>
      </p:grpSp>
    </p:spTree>
    <p:extLst>
      <p:ext uri="{BB962C8B-B14F-4D97-AF65-F5344CB8AC3E}">
        <p14:creationId xmlns:p14="http://schemas.microsoft.com/office/powerpoint/2010/main" val="1263583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EA0C-17F3-4BE1-9667-E1AD2D144BF1}"/>
              </a:ext>
            </a:extLst>
          </p:cNvPr>
          <p:cNvSpPr>
            <a:spLocks noGrp="1"/>
          </p:cNvSpPr>
          <p:nvPr>
            <p:ph type="title"/>
          </p:nvPr>
        </p:nvSpPr>
        <p:spPr>
          <a:xfrm>
            <a:off x="428624" y="347133"/>
            <a:ext cx="10772775" cy="960967"/>
          </a:xfrm>
        </p:spPr>
        <p:txBody>
          <a:bodyPr>
            <a:normAutofit/>
          </a:bodyPr>
          <a:lstStyle/>
          <a:p>
            <a:r>
              <a:rPr lang="en-US" sz="3600" b="1" dirty="0">
                <a:solidFill>
                  <a:srgbClr val="002060"/>
                </a:solidFill>
                <a:effectLst>
                  <a:outerShdw blurRad="38100" dist="38100" dir="2700000" algn="tl">
                    <a:srgbClr val="000000">
                      <a:alpha val="43137"/>
                    </a:srgbClr>
                  </a:outerShdw>
                </a:effectLst>
              </a:rPr>
              <a:t>1926.350(g) Gas Welding and Cutting</a:t>
            </a:r>
          </a:p>
        </p:txBody>
      </p:sp>
      <p:pic>
        <p:nvPicPr>
          <p:cNvPr id="4098" name="Picture 2" descr="Steel Company Implements Operator Inspection Program to ...">
            <a:extLst>
              <a:ext uri="{FF2B5EF4-FFF2-40B4-BE49-F238E27FC236}">
                <a16:creationId xmlns:a16="http://schemas.microsoft.com/office/drawing/2014/main" id="{3FD74E6F-E6A0-4659-A9A2-1C5CB3FE7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824" y="1511300"/>
            <a:ext cx="4617926" cy="4994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FD829856-B2B2-477A-9BC8-D1243F7B0870}"/>
              </a:ext>
            </a:extLst>
          </p:cNvPr>
          <p:cNvSpPr/>
          <p:nvPr/>
        </p:nvSpPr>
        <p:spPr>
          <a:xfrm>
            <a:off x="428624" y="1511300"/>
            <a:ext cx="6058279" cy="4546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ontent Placeholder 2">
            <a:extLst>
              <a:ext uri="{FF2B5EF4-FFF2-40B4-BE49-F238E27FC236}">
                <a16:creationId xmlns:a16="http://schemas.microsoft.com/office/drawing/2014/main" id="{9C7936C1-2128-48F9-A29D-F6C797313EA1}"/>
              </a:ext>
            </a:extLst>
          </p:cNvPr>
          <p:cNvSpPr>
            <a:spLocks noGrp="1"/>
          </p:cNvSpPr>
          <p:nvPr>
            <p:ph idx="1"/>
          </p:nvPr>
        </p:nvSpPr>
        <p:spPr>
          <a:xfrm>
            <a:off x="768123" y="1930400"/>
            <a:ext cx="5379280" cy="3911600"/>
          </a:xfrm>
        </p:spPr>
        <p:txBody>
          <a:bodyPr>
            <a:noAutofit/>
          </a:bodyPr>
          <a:lstStyle/>
          <a:p>
            <a:pPr marL="0" indent="0" algn="just">
              <a:buClr>
                <a:srgbClr val="0070C0"/>
              </a:buClr>
              <a:buSzPct val="100000"/>
              <a:buNone/>
            </a:pPr>
            <a:r>
              <a:rPr lang="en-US" sz="3200" b="1" dirty="0">
                <a:solidFill>
                  <a:schemeClr val="bg1"/>
                </a:solidFill>
                <a:effectLst>
                  <a:outerShdw blurRad="38100" dist="38100" dir="2700000" algn="tl">
                    <a:srgbClr val="000000">
                      <a:alpha val="43137"/>
                    </a:srgbClr>
                  </a:outerShdw>
                </a:effectLst>
              </a:rPr>
              <a:t>Damaged and malfunctioning cutting torches, vales and lines are obvious sources of unintended ignition</a:t>
            </a:r>
          </a:p>
          <a:p>
            <a:pPr marL="0" indent="0" algn="just">
              <a:buClr>
                <a:srgbClr val="0070C0"/>
              </a:buClr>
              <a:buSzPct val="100000"/>
              <a:buNone/>
            </a:pPr>
            <a:endParaRPr lang="en-US" sz="3200" b="1" dirty="0">
              <a:solidFill>
                <a:schemeClr val="bg1"/>
              </a:solidFill>
              <a:effectLst>
                <a:outerShdw blurRad="38100" dist="38100" dir="2700000" algn="tl">
                  <a:srgbClr val="000000">
                    <a:alpha val="43137"/>
                  </a:srgbClr>
                </a:outerShdw>
              </a:effectLst>
            </a:endParaRPr>
          </a:p>
          <a:p>
            <a:pPr marL="0" indent="0" algn="just">
              <a:buClr>
                <a:srgbClr val="0070C0"/>
              </a:buClr>
              <a:buSzPct val="100000"/>
              <a:buNone/>
            </a:pPr>
            <a:r>
              <a:rPr lang="en-US" sz="3200" b="1" dirty="0">
                <a:solidFill>
                  <a:schemeClr val="bg1"/>
                </a:solidFill>
                <a:effectLst>
                  <a:outerShdw blurRad="38100" dist="38100" dir="2700000" algn="tl">
                    <a:srgbClr val="000000">
                      <a:alpha val="43137"/>
                    </a:srgbClr>
                  </a:outerShdw>
                </a:effectLst>
              </a:rPr>
              <a:t>Light torches from approved devices</a:t>
            </a:r>
            <a:endParaRPr lang="en-US" sz="32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7931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F93C-EC44-456F-BCEB-576D7F4C4FB7}"/>
              </a:ext>
            </a:extLst>
          </p:cNvPr>
          <p:cNvSpPr>
            <a:spLocks noGrp="1"/>
          </p:cNvSpPr>
          <p:nvPr>
            <p:ph type="title"/>
          </p:nvPr>
        </p:nvSpPr>
        <p:spPr>
          <a:xfrm>
            <a:off x="542924" y="410633"/>
            <a:ext cx="10772775" cy="872067"/>
          </a:xfrm>
        </p:spPr>
        <p:txBody>
          <a:bodyPr>
            <a:normAutofit/>
          </a:bodyPr>
          <a:lstStyle/>
          <a:p>
            <a:r>
              <a:rPr lang="en-US" sz="3600" b="1" dirty="0">
                <a:solidFill>
                  <a:srgbClr val="002060"/>
                </a:solidFill>
                <a:effectLst>
                  <a:outerShdw blurRad="38100" dist="38100" dir="2700000" algn="tl">
                    <a:srgbClr val="000000">
                      <a:alpha val="43137"/>
                    </a:srgbClr>
                  </a:outerShdw>
                </a:effectLst>
              </a:rPr>
              <a:t>1926.350 (</a:t>
            </a:r>
            <a:r>
              <a:rPr lang="en-US" sz="3600" b="1" dirty="0" err="1">
                <a:solidFill>
                  <a:srgbClr val="002060"/>
                </a:solidFill>
                <a:effectLst>
                  <a:outerShdw blurRad="38100" dist="38100" dir="2700000" algn="tl">
                    <a:srgbClr val="000000">
                      <a:alpha val="43137"/>
                    </a:srgbClr>
                  </a:outerShdw>
                </a:effectLst>
              </a:rPr>
              <a:t>i</a:t>
            </a:r>
            <a:r>
              <a:rPr lang="en-US" sz="3600" b="1" dirty="0">
                <a:solidFill>
                  <a:srgbClr val="002060"/>
                </a:solidFill>
                <a:effectLst>
                  <a:outerShdw blurRad="38100" dist="38100" dir="2700000" algn="tl">
                    <a:srgbClr val="000000">
                      <a:alpha val="43137"/>
                    </a:srgbClr>
                  </a:outerShdw>
                </a:effectLst>
              </a:rPr>
              <a:t>) Welding and Cutting</a:t>
            </a:r>
          </a:p>
        </p:txBody>
      </p:sp>
      <p:sp>
        <p:nvSpPr>
          <p:cNvPr id="6" name="Rectangle: Rounded Corners 5">
            <a:extLst>
              <a:ext uri="{FF2B5EF4-FFF2-40B4-BE49-F238E27FC236}">
                <a16:creationId xmlns:a16="http://schemas.microsoft.com/office/drawing/2014/main" id="{438D18A0-6C90-4BB9-B678-7F4B191C9C7A}"/>
              </a:ext>
            </a:extLst>
          </p:cNvPr>
          <p:cNvSpPr/>
          <p:nvPr/>
        </p:nvSpPr>
        <p:spPr>
          <a:xfrm>
            <a:off x="465457" y="1628027"/>
            <a:ext cx="6238242" cy="29845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DC525772-E0B6-42AE-A7DC-8AACAF8941A9}"/>
              </a:ext>
            </a:extLst>
          </p:cNvPr>
          <p:cNvSpPr txBox="1"/>
          <p:nvPr/>
        </p:nvSpPr>
        <p:spPr>
          <a:xfrm>
            <a:off x="711899" y="1853353"/>
            <a:ext cx="5459034" cy="2308324"/>
          </a:xfrm>
          <a:prstGeom prst="rect">
            <a:avLst/>
          </a:prstGeom>
          <a:noFill/>
        </p:spPr>
        <p:txBody>
          <a:bodyPr wrap="square">
            <a:spAutoFit/>
          </a:bodyPr>
          <a:lstStyle/>
          <a:p>
            <a:pPr algn="just"/>
            <a:r>
              <a:rPr lang="en-US" sz="2400" b="0" i="0" dirty="0">
                <a:solidFill>
                  <a:schemeClr val="bg1"/>
                </a:solidFill>
                <a:effectLst/>
                <a:latin typeface="+mj-lt"/>
              </a:rPr>
              <a:t>Oxygen under pressure and hydrocarbons (oil and grease) can react violently, resulting in </a:t>
            </a:r>
            <a:r>
              <a:rPr lang="en-US" sz="2400" b="1" i="0" dirty="0">
                <a:solidFill>
                  <a:schemeClr val="bg1"/>
                </a:solidFill>
                <a:effectLst/>
                <a:latin typeface="+mj-lt"/>
              </a:rPr>
              <a:t>explosions, fire, and injury to personnel and damage to property</a:t>
            </a:r>
            <a:r>
              <a:rPr lang="en-US" sz="2400" b="0" i="0" dirty="0">
                <a:solidFill>
                  <a:schemeClr val="bg1"/>
                </a:solidFill>
                <a:effectLst/>
                <a:latin typeface="+mj-lt"/>
              </a:rPr>
              <a:t>. Never allow oil or grease to come into contact with oxygen under pressure</a:t>
            </a:r>
            <a:r>
              <a:rPr lang="en-US" sz="2400" b="0" i="0" dirty="0">
                <a:solidFill>
                  <a:srgbClr val="202124"/>
                </a:solidFill>
                <a:effectLst/>
                <a:latin typeface="+mj-lt"/>
              </a:rPr>
              <a:t>.</a:t>
            </a:r>
            <a:endParaRPr lang="en-US" sz="2400" dirty="0">
              <a:latin typeface="+mj-lt"/>
            </a:endParaRPr>
          </a:p>
        </p:txBody>
      </p:sp>
      <p:pic>
        <p:nvPicPr>
          <p:cNvPr id="12" name="Picture 11">
            <a:extLst>
              <a:ext uri="{FF2B5EF4-FFF2-40B4-BE49-F238E27FC236}">
                <a16:creationId xmlns:a16="http://schemas.microsoft.com/office/drawing/2014/main" id="{4B5EB043-577A-426F-A541-CF87AA467244}"/>
              </a:ext>
            </a:extLst>
          </p:cNvPr>
          <p:cNvPicPr>
            <a:picLocks noChangeAspect="1"/>
          </p:cNvPicPr>
          <p:nvPr/>
        </p:nvPicPr>
        <p:blipFill>
          <a:blip r:embed="rId3"/>
          <a:stretch>
            <a:fillRect/>
          </a:stretch>
        </p:blipFill>
        <p:spPr>
          <a:xfrm>
            <a:off x="7114543" y="1109516"/>
            <a:ext cx="4534533" cy="52404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2209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BF83-CAB8-4B16-B638-7B0A66B63AB6}"/>
              </a:ext>
            </a:extLst>
          </p:cNvPr>
          <p:cNvSpPr>
            <a:spLocks noGrp="1"/>
          </p:cNvSpPr>
          <p:nvPr>
            <p:ph type="title"/>
          </p:nvPr>
        </p:nvSpPr>
        <p:spPr>
          <a:xfrm>
            <a:off x="425448" y="283633"/>
            <a:ext cx="10772775" cy="675292"/>
          </a:xfrm>
        </p:spPr>
        <p:txBody>
          <a:bodyPr>
            <a:normAutofit/>
          </a:bodyPr>
          <a:lstStyle/>
          <a:p>
            <a:r>
              <a:rPr lang="en-US" sz="3600" b="1" dirty="0">
                <a:solidFill>
                  <a:srgbClr val="002060"/>
                </a:solidFill>
                <a:effectLst>
                  <a:outerShdw blurRad="38100" dist="38100" dir="2700000" algn="tl">
                    <a:srgbClr val="000000">
                      <a:alpha val="43137"/>
                    </a:srgbClr>
                  </a:outerShdw>
                </a:effectLst>
              </a:rPr>
              <a:t>1910.252 and 1926.352 (e) Fire Watch Responsibilities</a:t>
            </a:r>
          </a:p>
        </p:txBody>
      </p:sp>
      <p:grpSp>
        <p:nvGrpSpPr>
          <p:cNvPr id="6" name="Group 5">
            <a:extLst>
              <a:ext uri="{FF2B5EF4-FFF2-40B4-BE49-F238E27FC236}">
                <a16:creationId xmlns:a16="http://schemas.microsoft.com/office/drawing/2014/main" id="{15F1D243-D27C-455E-ACDF-32A2DA0C3779}"/>
              </a:ext>
            </a:extLst>
          </p:cNvPr>
          <p:cNvGrpSpPr/>
          <p:nvPr/>
        </p:nvGrpSpPr>
        <p:grpSpPr>
          <a:xfrm>
            <a:off x="425448" y="1100667"/>
            <a:ext cx="7127876" cy="5473700"/>
            <a:chOff x="0" y="1719128"/>
            <a:chExt cx="6308343" cy="743535"/>
          </a:xfrm>
        </p:grpSpPr>
        <p:sp>
          <p:nvSpPr>
            <p:cNvPr id="7" name="Rectangle: Rounded Corners 6">
              <a:extLst>
                <a:ext uri="{FF2B5EF4-FFF2-40B4-BE49-F238E27FC236}">
                  <a16:creationId xmlns:a16="http://schemas.microsoft.com/office/drawing/2014/main" id="{5980E2FC-113A-4929-8C98-19F36FBDBD0E}"/>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BEB79812-9B34-4DFC-B4F0-D1E189B7C535}"/>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endParaRPr lang="en-US" sz="2800" kern="1200" dirty="0">
                <a:solidFill>
                  <a:schemeClr val="bg1"/>
                </a:solidFill>
                <a:latin typeface="+mj-lt"/>
              </a:endParaRPr>
            </a:p>
          </p:txBody>
        </p:sp>
      </p:grpSp>
      <p:sp>
        <p:nvSpPr>
          <p:cNvPr id="10" name="TextBox 9">
            <a:extLst>
              <a:ext uri="{FF2B5EF4-FFF2-40B4-BE49-F238E27FC236}">
                <a16:creationId xmlns:a16="http://schemas.microsoft.com/office/drawing/2014/main" id="{5341B783-4CD8-4EB2-91D3-C06FA38566B2}"/>
              </a:ext>
            </a:extLst>
          </p:cNvPr>
          <p:cNvSpPr txBox="1"/>
          <p:nvPr/>
        </p:nvSpPr>
        <p:spPr>
          <a:xfrm>
            <a:off x="692148" y="1435187"/>
            <a:ext cx="6378576" cy="4893647"/>
          </a:xfrm>
          <a:prstGeom prst="rect">
            <a:avLst/>
          </a:prstGeom>
          <a:noFill/>
        </p:spPr>
        <p:txBody>
          <a:bodyPr wrap="square">
            <a:spAutoFit/>
          </a:bodyPr>
          <a:lstStyle/>
          <a:p>
            <a:pPr marL="342900" indent="-342900" algn="jus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mj-lt"/>
              </a:rPr>
              <a:t>Fire watchers shall have fire extinguishing equipment readily available and be trained in its use. </a:t>
            </a:r>
          </a:p>
          <a:p>
            <a:pPr marL="342900" indent="-342900" algn="jus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mj-lt"/>
              </a:rPr>
              <a:t>They shall be familiar with facilities for sounding an alarm in the event of a fire. </a:t>
            </a:r>
          </a:p>
          <a:p>
            <a:pPr marL="342900" indent="-342900" algn="jus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mj-lt"/>
              </a:rPr>
              <a:t>They shall watch for fires in all exposed areas, try to extinguish them only when obviously within the capacity of the equipment available, or otherwise sound the alarm. </a:t>
            </a:r>
          </a:p>
          <a:p>
            <a:pPr marL="342900" indent="-342900" algn="jus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mj-lt"/>
              </a:rPr>
              <a:t>A fire watch shall be maintained for at least a half hour after completion of welding or cutting operations to detect and extinguish possible smoldering fires.</a:t>
            </a:r>
          </a:p>
        </p:txBody>
      </p:sp>
      <p:pic>
        <p:nvPicPr>
          <p:cNvPr id="11" name="Picture 10" descr="A picture containing text&#10;&#10;Description automatically generated">
            <a:extLst>
              <a:ext uri="{FF2B5EF4-FFF2-40B4-BE49-F238E27FC236}">
                <a16:creationId xmlns:a16="http://schemas.microsoft.com/office/drawing/2014/main" id="{37937CEB-6D1D-4E4A-95D4-FD5BB6ECB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001" y="1316610"/>
            <a:ext cx="4140200" cy="513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1442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3657-2463-4939-B378-6394827F144A}"/>
              </a:ext>
            </a:extLst>
          </p:cNvPr>
          <p:cNvSpPr>
            <a:spLocks noGrp="1"/>
          </p:cNvSpPr>
          <p:nvPr>
            <p:ph type="title"/>
          </p:nvPr>
        </p:nvSpPr>
        <p:spPr>
          <a:xfrm>
            <a:off x="288924" y="265538"/>
            <a:ext cx="10772775" cy="1057064"/>
          </a:xfrm>
        </p:spPr>
        <p:txBody>
          <a:bodyPr/>
          <a:lstStyle/>
          <a:p>
            <a:r>
              <a:rPr lang="en-US" b="1" dirty="0">
                <a:solidFill>
                  <a:srgbClr val="002060"/>
                </a:solidFill>
                <a:effectLst>
                  <a:outerShdw blurRad="38100" dist="38100" dir="2700000" algn="tl">
                    <a:srgbClr val="000000">
                      <a:alpha val="43137"/>
                    </a:srgbClr>
                  </a:outerShdw>
                </a:effectLst>
              </a:rPr>
              <a:t>Fire Protection for Hot Work</a:t>
            </a:r>
          </a:p>
        </p:txBody>
      </p:sp>
      <p:pic>
        <p:nvPicPr>
          <p:cNvPr id="5" name="Picture 4" descr="A person wearing a hard hat&#10;&#10;Description automatically generated with medium confidence">
            <a:extLst>
              <a:ext uri="{FF2B5EF4-FFF2-40B4-BE49-F238E27FC236}">
                <a16:creationId xmlns:a16="http://schemas.microsoft.com/office/drawing/2014/main" id="{98904354-7286-4C49-B1D8-A1F0228D2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218" y="1410707"/>
            <a:ext cx="6412345" cy="5181174"/>
          </a:xfrm>
          <a:prstGeom prst="rect">
            <a:avLst/>
          </a:prstGeom>
          <a:ln>
            <a:noFill/>
          </a:ln>
          <a:effectLst>
            <a:outerShdw blurRad="292100" dist="139700" dir="2700000" algn="tl" rotWithShape="0">
              <a:srgbClr val="333333">
                <a:alpha val="65000"/>
              </a:srgbClr>
            </a:outerShdw>
          </a:effectLst>
        </p:spPr>
      </p:pic>
      <p:pic>
        <p:nvPicPr>
          <p:cNvPr id="6" name="Picture 6" descr="eTool : Oil and Gas Well Drilling and Servicing - General Safety - Hot Work  | Occupational Safety and Health Administration">
            <a:extLst>
              <a:ext uri="{FF2B5EF4-FFF2-40B4-BE49-F238E27FC236}">
                <a16:creationId xmlns:a16="http://schemas.microsoft.com/office/drawing/2014/main" id="{7B184DEE-0903-4884-9A65-6A5051403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10708"/>
            <a:ext cx="4560836" cy="5181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379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913E-4B1B-4DD3-93D2-7E1C97FBF6D1}"/>
              </a:ext>
            </a:extLst>
          </p:cNvPr>
          <p:cNvSpPr>
            <a:spLocks noGrp="1"/>
          </p:cNvSpPr>
          <p:nvPr>
            <p:ph type="title"/>
          </p:nvPr>
        </p:nvSpPr>
        <p:spPr>
          <a:xfrm>
            <a:off x="371474" y="270933"/>
            <a:ext cx="10772775" cy="1037167"/>
          </a:xfrm>
        </p:spPr>
        <p:txBody>
          <a:bodyPr/>
          <a:lstStyle/>
          <a:p>
            <a:r>
              <a:rPr lang="en-US" b="1" dirty="0">
                <a:solidFill>
                  <a:srgbClr val="002060"/>
                </a:solidFill>
                <a:effectLst>
                  <a:outerShdw blurRad="38100" dist="38100" dir="2700000" algn="tl">
                    <a:srgbClr val="000000">
                      <a:alpha val="43137"/>
                    </a:srgbClr>
                  </a:outerShdw>
                </a:effectLst>
              </a:rPr>
              <a:t>Hot Work in Industrial Construction</a:t>
            </a:r>
          </a:p>
        </p:txBody>
      </p:sp>
      <p:sp>
        <p:nvSpPr>
          <p:cNvPr id="3" name="Content Placeholder 2">
            <a:extLst>
              <a:ext uri="{FF2B5EF4-FFF2-40B4-BE49-F238E27FC236}">
                <a16:creationId xmlns:a16="http://schemas.microsoft.com/office/drawing/2014/main" id="{930D8790-4926-4566-9F4D-7B3D1FBD8854}"/>
              </a:ext>
            </a:extLst>
          </p:cNvPr>
          <p:cNvSpPr>
            <a:spLocks noGrp="1"/>
          </p:cNvSpPr>
          <p:nvPr>
            <p:ph idx="1"/>
          </p:nvPr>
        </p:nvSpPr>
        <p:spPr>
          <a:xfrm>
            <a:off x="542924" y="1276535"/>
            <a:ext cx="4364979" cy="2606993"/>
          </a:xfrm>
        </p:spPr>
        <p:txBody>
          <a:bodyPr>
            <a:normAutofit/>
          </a:bodyPr>
          <a:lstStyle/>
          <a:p>
            <a:r>
              <a:rPr lang="en-US" sz="2800" b="1" dirty="0">
                <a:solidFill>
                  <a:srgbClr val="0070C0"/>
                </a:solidFill>
                <a:effectLst>
                  <a:outerShdw blurRad="38100" dist="38100" dir="2700000" algn="tl">
                    <a:srgbClr val="000000">
                      <a:alpha val="43137"/>
                    </a:srgbClr>
                  </a:outerShdw>
                </a:effectLst>
              </a:rPr>
              <a:t>Steel Mills</a:t>
            </a:r>
          </a:p>
          <a:p>
            <a:r>
              <a:rPr lang="en-US" sz="2800" b="1" dirty="0">
                <a:solidFill>
                  <a:srgbClr val="0070C0"/>
                </a:solidFill>
                <a:effectLst>
                  <a:outerShdw blurRad="38100" dist="38100" dir="2700000" algn="tl">
                    <a:srgbClr val="000000">
                      <a:alpha val="43137"/>
                    </a:srgbClr>
                  </a:outerShdw>
                </a:effectLst>
              </a:rPr>
              <a:t>Power Plants</a:t>
            </a:r>
          </a:p>
          <a:p>
            <a:r>
              <a:rPr lang="en-US" sz="2800" b="1" dirty="0">
                <a:solidFill>
                  <a:srgbClr val="0070C0"/>
                </a:solidFill>
                <a:effectLst>
                  <a:outerShdw blurRad="38100" dist="38100" dir="2700000" algn="tl">
                    <a:srgbClr val="000000">
                      <a:alpha val="43137"/>
                    </a:srgbClr>
                  </a:outerShdw>
                </a:effectLst>
              </a:rPr>
              <a:t>Process Safety Management</a:t>
            </a:r>
          </a:p>
          <a:p>
            <a:pPr lvl="1"/>
            <a:r>
              <a:rPr lang="en-US" sz="2800" b="1" dirty="0">
                <a:solidFill>
                  <a:srgbClr val="0070C0"/>
                </a:solidFill>
                <a:effectLst>
                  <a:outerShdw blurRad="38100" dist="38100" dir="2700000" algn="tl">
                    <a:srgbClr val="000000">
                      <a:alpha val="43137"/>
                    </a:srgbClr>
                  </a:outerShdw>
                </a:effectLst>
              </a:rPr>
              <a:t>Refineries</a:t>
            </a:r>
          </a:p>
          <a:p>
            <a:pPr lvl="1"/>
            <a:r>
              <a:rPr lang="en-US" sz="2800" b="1" dirty="0">
                <a:solidFill>
                  <a:srgbClr val="0070C0"/>
                </a:solidFill>
                <a:effectLst>
                  <a:outerShdw blurRad="38100" dist="38100" dir="2700000" algn="tl">
                    <a:srgbClr val="000000">
                      <a:alpha val="43137"/>
                    </a:srgbClr>
                  </a:outerShdw>
                </a:effectLst>
              </a:rPr>
              <a:t>Chemical Plants</a:t>
            </a:r>
          </a:p>
        </p:txBody>
      </p:sp>
      <p:pic>
        <p:nvPicPr>
          <p:cNvPr id="7" name="Picture 6">
            <a:extLst>
              <a:ext uri="{FF2B5EF4-FFF2-40B4-BE49-F238E27FC236}">
                <a16:creationId xmlns:a16="http://schemas.microsoft.com/office/drawing/2014/main" id="{82D0993B-89C9-4938-8357-221343F256F1}"/>
              </a:ext>
            </a:extLst>
          </p:cNvPr>
          <p:cNvPicPr>
            <a:picLocks noChangeAspect="1"/>
          </p:cNvPicPr>
          <p:nvPr/>
        </p:nvPicPr>
        <p:blipFill>
          <a:blip r:embed="rId3"/>
          <a:stretch>
            <a:fillRect/>
          </a:stretch>
        </p:blipFill>
        <p:spPr>
          <a:xfrm>
            <a:off x="8575674" y="1308100"/>
            <a:ext cx="3216275" cy="515085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A42A9169-450D-4F34-97FE-B048D28D9479}"/>
              </a:ext>
            </a:extLst>
          </p:cNvPr>
          <p:cNvPicPr>
            <a:picLocks noChangeAspect="1"/>
          </p:cNvPicPr>
          <p:nvPr/>
        </p:nvPicPr>
        <p:blipFill>
          <a:blip r:embed="rId4"/>
          <a:stretch>
            <a:fillRect/>
          </a:stretch>
        </p:blipFill>
        <p:spPr>
          <a:xfrm>
            <a:off x="4032896" y="3618390"/>
            <a:ext cx="4364978" cy="28405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7491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F13A-9094-40CA-8B27-5C491D03F31F}"/>
              </a:ext>
            </a:extLst>
          </p:cNvPr>
          <p:cNvSpPr>
            <a:spLocks noGrp="1"/>
          </p:cNvSpPr>
          <p:nvPr>
            <p:ph type="title"/>
          </p:nvPr>
        </p:nvSpPr>
        <p:spPr>
          <a:xfrm>
            <a:off x="263524" y="192984"/>
            <a:ext cx="10772775" cy="1082464"/>
          </a:xfrm>
        </p:spPr>
        <p:txBody>
          <a:bodyPr/>
          <a:lstStyle/>
          <a:p>
            <a:r>
              <a:rPr lang="en-US" b="1" dirty="0">
                <a:solidFill>
                  <a:srgbClr val="002060"/>
                </a:solidFill>
                <a:effectLst>
                  <a:outerShdw blurRad="38100" dist="38100" dir="2700000" algn="tl">
                    <a:srgbClr val="000000">
                      <a:alpha val="43137"/>
                    </a:srgbClr>
                  </a:outerShdw>
                </a:effectLst>
              </a:rPr>
              <a:t>Hot Work Permit</a:t>
            </a:r>
          </a:p>
        </p:txBody>
      </p:sp>
      <p:pic>
        <p:nvPicPr>
          <p:cNvPr id="2050" name="Picture 2" descr="eTool : Hurricane eMatrix - List of Activity Sheets ...">
            <a:extLst>
              <a:ext uri="{FF2B5EF4-FFF2-40B4-BE49-F238E27FC236}">
                <a16:creationId xmlns:a16="http://schemas.microsoft.com/office/drawing/2014/main" id="{674E8B80-36C3-4695-83F5-41DE5D7BFC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81900" y="3511600"/>
            <a:ext cx="4223870" cy="30445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EC0694C-FD25-4151-BE13-AF58CFBA88DB}"/>
              </a:ext>
            </a:extLst>
          </p:cNvPr>
          <p:cNvPicPr>
            <a:picLocks noChangeAspect="1"/>
          </p:cNvPicPr>
          <p:nvPr/>
        </p:nvPicPr>
        <p:blipFill>
          <a:blip r:embed="rId4"/>
          <a:stretch>
            <a:fillRect/>
          </a:stretch>
        </p:blipFill>
        <p:spPr>
          <a:xfrm>
            <a:off x="7581900" y="301834"/>
            <a:ext cx="4223870" cy="3044566"/>
          </a:xfrm>
          <a:prstGeom prst="rect">
            <a:avLst/>
          </a:prstGeom>
          <a:ln>
            <a:no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id="{EF98CC6D-CABD-4A92-AEDB-611600433C29}"/>
              </a:ext>
            </a:extLst>
          </p:cNvPr>
          <p:cNvGrpSpPr/>
          <p:nvPr/>
        </p:nvGrpSpPr>
        <p:grpSpPr>
          <a:xfrm>
            <a:off x="461092" y="2364389"/>
            <a:ext cx="4892676" cy="743535"/>
            <a:chOff x="0" y="1719128"/>
            <a:chExt cx="6308343" cy="743535"/>
          </a:xfrm>
        </p:grpSpPr>
        <p:sp>
          <p:nvSpPr>
            <p:cNvPr id="9" name="Rectangle: Rounded Corners 8">
              <a:extLst>
                <a:ext uri="{FF2B5EF4-FFF2-40B4-BE49-F238E27FC236}">
                  <a16:creationId xmlns:a16="http://schemas.microsoft.com/office/drawing/2014/main" id="{1C90AB1B-B07B-4FA8-8F6A-8460616BCFFA}"/>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8451425C-23F2-4F3A-BF02-CBF35377AADB}"/>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Construction</a:t>
              </a:r>
              <a:endParaRPr lang="en-US" sz="3100" kern="1200" dirty="0"/>
            </a:p>
          </p:txBody>
        </p:sp>
      </p:grpSp>
      <p:grpSp>
        <p:nvGrpSpPr>
          <p:cNvPr id="11" name="Group 10">
            <a:extLst>
              <a:ext uri="{FF2B5EF4-FFF2-40B4-BE49-F238E27FC236}">
                <a16:creationId xmlns:a16="http://schemas.microsoft.com/office/drawing/2014/main" id="{22DA6F6C-ADE5-407A-BD93-D85D44DDDD3D}"/>
              </a:ext>
            </a:extLst>
          </p:cNvPr>
          <p:cNvGrpSpPr/>
          <p:nvPr/>
        </p:nvGrpSpPr>
        <p:grpSpPr>
          <a:xfrm>
            <a:off x="489243" y="3203666"/>
            <a:ext cx="4892676" cy="743535"/>
            <a:chOff x="0" y="1719128"/>
            <a:chExt cx="6308343" cy="743535"/>
          </a:xfrm>
        </p:grpSpPr>
        <p:sp>
          <p:nvSpPr>
            <p:cNvPr id="12" name="Rectangle: Rounded Corners 11">
              <a:extLst>
                <a:ext uri="{FF2B5EF4-FFF2-40B4-BE49-F238E27FC236}">
                  <a16:creationId xmlns:a16="http://schemas.microsoft.com/office/drawing/2014/main" id="{8EF876E0-3A8B-4028-8396-EDE7270DDF72}"/>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CFC6B6FB-B918-4434-8294-C6FA5B5652EC}"/>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Renovation</a:t>
              </a:r>
              <a:endParaRPr lang="en-US" sz="3100" kern="1200" dirty="0"/>
            </a:p>
          </p:txBody>
        </p:sp>
      </p:grpSp>
      <p:grpSp>
        <p:nvGrpSpPr>
          <p:cNvPr id="14" name="Group 13">
            <a:extLst>
              <a:ext uri="{FF2B5EF4-FFF2-40B4-BE49-F238E27FC236}">
                <a16:creationId xmlns:a16="http://schemas.microsoft.com/office/drawing/2014/main" id="{93BA33A2-BB23-4252-9F3E-0F9D0476DBB7}"/>
              </a:ext>
            </a:extLst>
          </p:cNvPr>
          <p:cNvGrpSpPr/>
          <p:nvPr/>
        </p:nvGrpSpPr>
        <p:grpSpPr>
          <a:xfrm>
            <a:off x="517394" y="4074726"/>
            <a:ext cx="4892676" cy="743535"/>
            <a:chOff x="0" y="1719128"/>
            <a:chExt cx="6308343" cy="743535"/>
          </a:xfrm>
        </p:grpSpPr>
        <p:sp>
          <p:nvSpPr>
            <p:cNvPr id="15" name="Rectangle: Rounded Corners 14">
              <a:extLst>
                <a:ext uri="{FF2B5EF4-FFF2-40B4-BE49-F238E27FC236}">
                  <a16:creationId xmlns:a16="http://schemas.microsoft.com/office/drawing/2014/main" id="{ADE851F8-7EC5-407C-A999-B54227DB0002}"/>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6DAA173B-E810-4EBB-983D-4326DC18DAAC}"/>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Repairs</a:t>
              </a:r>
              <a:endParaRPr lang="en-US" sz="3100" kern="1200" dirty="0"/>
            </a:p>
          </p:txBody>
        </p:sp>
      </p:grpSp>
      <p:grpSp>
        <p:nvGrpSpPr>
          <p:cNvPr id="17" name="Group 16">
            <a:extLst>
              <a:ext uri="{FF2B5EF4-FFF2-40B4-BE49-F238E27FC236}">
                <a16:creationId xmlns:a16="http://schemas.microsoft.com/office/drawing/2014/main" id="{183A2AF9-73E4-4A1E-828F-2BCB657532FF}"/>
              </a:ext>
            </a:extLst>
          </p:cNvPr>
          <p:cNvGrpSpPr/>
          <p:nvPr/>
        </p:nvGrpSpPr>
        <p:grpSpPr>
          <a:xfrm>
            <a:off x="517394" y="4945786"/>
            <a:ext cx="4892676" cy="743535"/>
            <a:chOff x="0" y="1719128"/>
            <a:chExt cx="6308343" cy="743535"/>
          </a:xfrm>
        </p:grpSpPr>
        <p:sp>
          <p:nvSpPr>
            <p:cNvPr id="18" name="Rectangle: Rounded Corners 17">
              <a:extLst>
                <a:ext uri="{FF2B5EF4-FFF2-40B4-BE49-F238E27FC236}">
                  <a16:creationId xmlns:a16="http://schemas.microsoft.com/office/drawing/2014/main" id="{8225A65C-149D-45D0-82FC-B552C5871687}"/>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3C30738C-2C9E-4616-991D-C7E289F8A56E}"/>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Maintenance</a:t>
              </a:r>
              <a:endParaRPr lang="en-US" sz="3100" kern="1200" dirty="0"/>
            </a:p>
          </p:txBody>
        </p:sp>
      </p:grpSp>
      <p:sp>
        <p:nvSpPr>
          <p:cNvPr id="21" name="Rectangle: Rounded Corners 20">
            <a:extLst>
              <a:ext uri="{FF2B5EF4-FFF2-40B4-BE49-F238E27FC236}">
                <a16:creationId xmlns:a16="http://schemas.microsoft.com/office/drawing/2014/main" id="{5E414563-3406-479C-BE32-F4034125D306}"/>
              </a:ext>
            </a:extLst>
          </p:cNvPr>
          <p:cNvSpPr/>
          <p:nvPr/>
        </p:nvSpPr>
        <p:spPr>
          <a:xfrm>
            <a:off x="386230" y="1105984"/>
            <a:ext cx="6505575" cy="10824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C4ADF810-6F41-4E04-A650-888CCF2EDE86}"/>
              </a:ext>
            </a:extLst>
          </p:cNvPr>
          <p:cNvSpPr txBox="1"/>
          <p:nvPr/>
        </p:nvSpPr>
        <p:spPr>
          <a:xfrm>
            <a:off x="461092" y="1093864"/>
            <a:ext cx="6430713" cy="1106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Ensure all affected personnel are on the same page. </a:t>
            </a:r>
            <a:endParaRPr lang="en-US" sz="3100" kern="1200" dirty="0"/>
          </a:p>
        </p:txBody>
      </p:sp>
    </p:spTree>
    <p:extLst>
      <p:ext uri="{BB962C8B-B14F-4D97-AF65-F5344CB8AC3E}">
        <p14:creationId xmlns:p14="http://schemas.microsoft.com/office/powerpoint/2010/main" val="3611385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3CE9-B908-45A9-97ED-63FDBA83C229}"/>
              </a:ext>
            </a:extLst>
          </p:cNvPr>
          <p:cNvSpPr>
            <a:spLocks noGrp="1"/>
          </p:cNvSpPr>
          <p:nvPr>
            <p:ph type="title"/>
          </p:nvPr>
        </p:nvSpPr>
        <p:spPr>
          <a:xfrm>
            <a:off x="657224" y="499533"/>
            <a:ext cx="10772775" cy="1024467"/>
          </a:xfrm>
        </p:spPr>
        <p:txBody>
          <a:bodyPr/>
          <a:lstStyle/>
          <a:p>
            <a:r>
              <a:rPr lang="en-US" b="1" dirty="0">
                <a:solidFill>
                  <a:srgbClr val="002060"/>
                </a:solidFill>
                <a:effectLst>
                  <a:outerShdw blurRad="38100" dist="38100" dir="2700000" algn="tl">
                    <a:srgbClr val="000000">
                      <a:alpha val="43137"/>
                    </a:srgbClr>
                  </a:outerShdw>
                </a:effectLst>
              </a:rPr>
              <a:t>Cold Cutting Steel - CSB Video</a:t>
            </a:r>
          </a:p>
        </p:txBody>
      </p:sp>
      <p:sp>
        <p:nvSpPr>
          <p:cNvPr id="3" name="Content Placeholder 2">
            <a:extLst>
              <a:ext uri="{FF2B5EF4-FFF2-40B4-BE49-F238E27FC236}">
                <a16:creationId xmlns:a16="http://schemas.microsoft.com/office/drawing/2014/main" id="{06265393-DF0C-4F5B-9DBD-DA48BC077F7D}"/>
              </a:ext>
            </a:extLst>
          </p:cNvPr>
          <p:cNvSpPr>
            <a:spLocks noGrp="1"/>
          </p:cNvSpPr>
          <p:nvPr>
            <p:ph idx="1"/>
          </p:nvPr>
        </p:nvSpPr>
        <p:spPr>
          <a:xfrm>
            <a:off x="762001" y="6113357"/>
            <a:ext cx="10535030" cy="490219"/>
          </a:xfrm>
        </p:spPr>
        <p:txBody>
          <a:bodyPr/>
          <a:lstStyle/>
          <a:p>
            <a:pPr algn="ctr"/>
            <a:r>
              <a:rPr lang="en-US" b="0" i="0" dirty="0">
                <a:effectLst/>
                <a:latin typeface="Roboto" panose="02000000000000000000" pitchFamily="2" charset="0"/>
                <a:hlinkClick r:id="rId3"/>
              </a:rPr>
              <a:t>Fatal Exposure: Tragedy at DuPont</a:t>
            </a:r>
            <a:endParaRPr lang="en-US" dirty="0"/>
          </a:p>
        </p:txBody>
      </p:sp>
      <p:pic>
        <p:nvPicPr>
          <p:cNvPr id="5" name="Picture 4">
            <a:hlinkClick r:id="rId4"/>
            <a:extLst>
              <a:ext uri="{FF2B5EF4-FFF2-40B4-BE49-F238E27FC236}">
                <a16:creationId xmlns:a16="http://schemas.microsoft.com/office/drawing/2014/main" id="{3C9F0A0D-34BE-4F75-AE6E-3403F5074F72}"/>
              </a:ext>
            </a:extLst>
          </p:cNvPr>
          <p:cNvPicPr>
            <a:picLocks noChangeAspect="1"/>
          </p:cNvPicPr>
          <p:nvPr/>
        </p:nvPicPr>
        <p:blipFill>
          <a:blip r:embed="rId5"/>
          <a:stretch>
            <a:fillRect/>
          </a:stretch>
        </p:blipFill>
        <p:spPr>
          <a:xfrm>
            <a:off x="762001" y="1524000"/>
            <a:ext cx="10535030" cy="4343400"/>
          </a:xfrm>
          <a:prstGeom prst="rect">
            <a:avLst/>
          </a:prstGeom>
        </p:spPr>
      </p:pic>
    </p:spTree>
    <p:extLst>
      <p:ext uri="{BB962C8B-B14F-4D97-AF65-F5344CB8AC3E}">
        <p14:creationId xmlns:p14="http://schemas.microsoft.com/office/powerpoint/2010/main" val="1054798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E0FE-9D8C-4F41-9EBB-E8D99E09567F}"/>
              </a:ext>
            </a:extLst>
          </p:cNvPr>
          <p:cNvSpPr>
            <a:spLocks noGrp="1"/>
          </p:cNvSpPr>
          <p:nvPr>
            <p:ph type="title"/>
          </p:nvPr>
        </p:nvSpPr>
        <p:spPr>
          <a:xfrm>
            <a:off x="454024" y="251036"/>
            <a:ext cx="10772775" cy="1145964"/>
          </a:xfrm>
        </p:spPr>
        <p:txBody>
          <a:bodyPr/>
          <a:lstStyle/>
          <a:p>
            <a:r>
              <a:rPr lang="en-US" b="1" dirty="0">
                <a:solidFill>
                  <a:srgbClr val="002060"/>
                </a:solidFill>
                <a:effectLst>
                  <a:outerShdw blurRad="38100" dist="38100" dir="2700000" algn="tl">
                    <a:srgbClr val="000000">
                      <a:alpha val="43137"/>
                    </a:srgbClr>
                  </a:outerShdw>
                </a:effectLst>
              </a:rPr>
              <a:t>Testing for Explosive Gases </a:t>
            </a:r>
          </a:p>
        </p:txBody>
      </p:sp>
      <p:pic>
        <p:nvPicPr>
          <p:cNvPr id="3074" name="Picture 2" descr="Shipyard Employment eTool &gt; Shipbuilding: Hot Work ...">
            <a:extLst>
              <a:ext uri="{FF2B5EF4-FFF2-40B4-BE49-F238E27FC236}">
                <a16:creationId xmlns:a16="http://schemas.microsoft.com/office/drawing/2014/main" id="{ECCF7D0C-0CF1-4456-948F-A476B0398E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15200" y="1397000"/>
            <a:ext cx="4422776" cy="469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5DE09D7-BCE2-49C8-89CC-6D6270615B38}"/>
              </a:ext>
            </a:extLst>
          </p:cNvPr>
          <p:cNvGrpSpPr/>
          <p:nvPr/>
        </p:nvGrpSpPr>
        <p:grpSpPr>
          <a:xfrm>
            <a:off x="551920" y="1449664"/>
            <a:ext cx="5927008" cy="1086269"/>
            <a:chOff x="0" y="1719128"/>
            <a:chExt cx="6308343" cy="743535"/>
          </a:xfrm>
        </p:grpSpPr>
        <p:sp>
          <p:nvSpPr>
            <p:cNvPr id="6" name="Rectangle: Rounded Corners 5">
              <a:extLst>
                <a:ext uri="{FF2B5EF4-FFF2-40B4-BE49-F238E27FC236}">
                  <a16:creationId xmlns:a16="http://schemas.microsoft.com/office/drawing/2014/main" id="{C9F8F1EC-86A5-4BA3-9672-43C5FFB0DE62}"/>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925C1C88-98C8-4DEC-9A98-0DE8F21012E5}"/>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800" b="0" i="0" dirty="0">
                  <a:solidFill>
                    <a:schemeClr val="bg1"/>
                  </a:solidFill>
                  <a:effectLst/>
                  <a:latin typeface="+mj-lt"/>
                </a:rPr>
                <a:t>Follow the manufacturer's guidelines for proper calibration</a:t>
              </a:r>
              <a:endParaRPr lang="en-US" sz="2800" kern="1200" dirty="0">
                <a:solidFill>
                  <a:schemeClr val="bg1"/>
                </a:solidFill>
                <a:latin typeface="+mj-lt"/>
              </a:endParaRPr>
            </a:p>
          </p:txBody>
        </p:sp>
      </p:grpSp>
      <p:grpSp>
        <p:nvGrpSpPr>
          <p:cNvPr id="8" name="Group 7">
            <a:extLst>
              <a:ext uri="{FF2B5EF4-FFF2-40B4-BE49-F238E27FC236}">
                <a16:creationId xmlns:a16="http://schemas.microsoft.com/office/drawing/2014/main" id="{15394831-77D4-4827-97D8-29E6915F697A}"/>
              </a:ext>
            </a:extLst>
          </p:cNvPr>
          <p:cNvGrpSpPr/>
          <p:nvPr/>
        </p:nvGrpSpPr>
        <p:grpSpPr>
          <a:xfrm>
            <a:off x="521453" y="2628954"/>
            <a:ext cx="5927008" cy="743535"/>
            <a:chOff x="-36296" y="1719128"/>
            <a:chExt cx="6344639" cy="743535"/>
          </a:xfrm>
        </p:grpSpPr>
        <p:sp>
          <p:nvSpPr>
            <p:cNvPr id="9" name="Rectangle: Rounded Corners 8">
              <a:extLst>
                <a:ext uri="{FF2B5EF4-FFF2-40B4-BE49-F238E27FC236}">
                  <a16:creationId xmlns:a16="http://schemas.microsoft.com/office/drawing/2014/main" id="{FB76455A-D4EA-49E9-B794-C74DE1B3B080}"/>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936322CE-6867-408C-9278-C0426FC6CC82}"/>
                </a:ext>
              </a:extLst>
            </p:cNvPr>
            <p:cNvSpPr txBox="1"/>
            <p:nvPr/>
          </p:nvSpPr>
          <p:spPr>
            <a:xfrm>
              <a:off x="-36296" y="1755423"/>
              <a:ext cx="6235752"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800" b="0" i="0" dirty="0">
                  <a:solidFill>
                    <a:schemeClr val="bg1"/>
                  </a:solidFill>
                  <a:effectLst/>
                  <a:latin typeface="+mj-lt"/>
                </a:rPr>
                <a:t>Only use a certified traceable test gas</a:t>
              </a:r>
              <a:endParaRPr lang="en-US" sz="2800" kern="1200" dirty="0">
                <a:solidFill>
                  <a:schemeClr val="bg1"/>
                </a:solidFill>
                <a:latin typeface="+mj-lt"/>
              </a:endParaRPr>
            </a:p>
          </p:txBody>
        </p:sp>
      </p:grpSp>
      <p:grpSp>
        <p:nvGrpSpPr>
          <p:cNvPr id="11" name="Group 10">
            <a:extLst>
              <a:ext uri="{FF2B5EF4-FFF2-40B4-BE49-F238E27FC236}">
                <a16:creationId xmlns:a16="http://schemas.microsoft.com/office/drawing/2014/main" id="{0AA8C9CE-B22C-44F4-BF51-98027F2FAC72}"/>
              </a:ext>
            </a:extLst>
          </p:cNvPr>
          <p:cNvGrpSpPr/>
          <p:nvPr/>
        </p:nvGrpSpPr>
        <p:grpSpPr>
          <a:xfrm>
            <a:off x="521453" y="3485511"/>
            <a:ext cx="5957475" cy="1173680"/>
            <a:chOff x="0" y="1719128"/>
            <a:chExt cx="6308343" cy="743535"/>
          </a:xfrm>
        </p:grpSpPr>
        <p:sp>
          <p:nvSpPr>
            <p:cNvPr id="12" name="Rectangle: Rounded Corners 11">
              <a:extLst>
                <a:ext uri="{FF2B5EF4-FFF2-40B4-BE49-F238E27FC236}">
                  <a16:creationId xmlns:a16="http://schemas.microsoft.com/office/drawing/2014/main" id="{766CF892-D2E1-4A5D-AE96-7F7E30C5F696}"/>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E040D2FE-6E67-4D4B-97C3-5417FE0DCE68}"/>
                </a:ext>
              </a:extLst>
            </p:cNvPr>
            <p:cNvSpPr txBox="1"/>
            <p:nvPr/>
          </p:nvSpPr>
          <p:spPr>
            <a:xfrm>
              <a:off x="67228" y="1755423"/>
              <a:ext cx="6205004"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800" b="0" i="0" dirty="0">
                  <a:solidFill>
                    <a:schemeClr val="bg1"/>
                  </a:solidFill>
                  <a:effectLst/>
                  <a:latin typeface="+mj-lt"/>
                </a:rPr>
                <a:t>Train operators on the proper methods of calibration</a:t>
              </a:r>
              <a:endParaRPr lang="en-US" sz="2800" kern="1200" dirty="0">
                <a:solidFill>
                  <a:schemeClr val="bg1"/>
                </a:solidFill>
                <a:latin typeface="+mj-lt"/>
              </a:endParaRPr>
            </a:p>
          </p:txBody>
        </p:sp>
      </p:grpSp>
    </p:spTree>
    <p:extLst>
      <p:ext uri="{BB962C8B-B14F-4D97-AF65-F5344CB8AC3E}">
        <p14:creationId xmlns:p14="http://schemas.microsoft.com/office/powerpoint/2010/main" val="3223689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58A9-FD90-45CA-ABE7-40D8D03E99AB}"/>
              </a:ext>
            </a:extLst>
          </p:cNvPr>
          <p:cNvSpPr>
            <a:spLocks noGrp="1"/>
          </p:cNvSpPr>
          <p:nvPr>
            <p:ph type="title"/>
          </p:nvPr>
        </p:nvSpPr>
        <p:spPr>
          <a:xfrm>
            <a:off x="457201" y="288170"/>
            <a:ext cx="4394200" cy="1045330"/>
          </a:xfrm>
        </p:spPr>
        <p:txBody>
          <a:bodyPr/>
          <a:lstStyle/>
          <a:p>
            <a:r>
              <a:rPr lang="en-US" b="1" dirty="0">
                <a:solidFill>
                  <a:srgbClr val="002060"/>
                </a:solidFill>
                <a:effectLst>
                  <a:outerShdw blurRad="38100" dist="38100" dir="2700000" algn="tl">
                    <a:srgbClr val="000000">
                      <a:alpha val="43137"/>
                    </a:srgbClr>
                  </a:outerShdw>
                </a:effectLst>
              </a:rPr>
              <a:t>Fire Protection</a:t>
            </a:r>
          </a:p>
        </p:txBody>
      </p:sp>
      <p:sp>
        <p:nvSpPr>
          <p:cNvPr id="3" name="Content Placeholder 2">
            <a:extLst>
              <a:ext uri="{FF2B5EF4-FFF2-40B4-BE49-F238E27FC236}">
                <a16:creationId xmlns:a16="http://schemas.microsoft.com/office/drawing/2014/main" id="{F1808D27-C090-4359-AC3A-95F876561787}"/>
              </a:ext>
            </a:extLst>
          </p:cNvPr>
          <p:cNvSpPr>
            <a:spLocks noGrp="1"/>
          </p:cNvSpPr>
          <p:nvPr>
            <p:ph idx="1"/>
          </p:nvPr>
        </p:nvSpPr>
        <p:spPr>
          <a:xfrm>
            <a:off x="457200" y="1465593"/>
            <a:ext cx="4140200" cy="4351338"/>
          </a:xfrm>
        </p:spPr>
        <p:txBody>
          <a:bodyPr>
            <a:normAutofit/>
          </a:bodyPr>
          <a:lstStyle/>
          <a:p>
            <a:pPr marL="0" indent="0">
              <a:buNone/>
            </a:pPr>
            <a:r>
              <a:rPr lang="en-US" sz="2800" b="1" dirty="0">
                <a:solidFill>
                  <a:srgbClr val="002060"/>
                </a:solidFill>
                <a:effectLst>
                  <a:outerShdw blurRad="38100" dist="38100" dir="2700000" algn="tl">
                    <a:srgbClr val="000000">
                      <a:alpha val="43137"/>
                    </a:srgbClr>
                  </a:outerShdw>
                </a:effectLst>
              </a:rPr>
              <a:t>Employer Requirements</a:t>
            </a:r>
          </a:p>
          <a:p>
            <a:pPr marL="0" indent="0">
              <a:buNone/>
            </a:pPr>
            <a:r>
              <a:rPr lang="en-US" sz="2800" b="1" dirty="0">
                <a:solidFill>
                  <a:srgbClr val="002060"/>
                </a:solidFill>
                <a:effectLst>
                  <a:outerShdw blurRad="38100" dist="38100" dir="2700000" algn="tl">
                    <a:srgbClr val="000000">
                      <a:alpha val="43137"/>
                    </a:srgbClr>
                  </a:outerShdw>
                </a:effectLst>
              </a:rPr>
              <a:t>Access to equipment</a:t>
            </a:r>
          </a:p>
          <a:p>
            <a:pPr marL="0" indent="0">
              <a:buNone/>
            </a:pPr>
            <a:r>
              <a:rPr lang="en-US" sz="2800" b="1" dirty="0">
                <a:solidFill>
                  <a:srgbClr val="002060"/>
                </a:solidFill>
                <a:effectLst>
                  <a:outerShdw blurRad="38100" dist="38100" dir="2700000" algn="tl">
                    <a:srgbClr val="000000">
                      <a:alpha val="43137"/>
                    </a:srgbClr>
                  </a:outerShdw>
                </a:effectLst>
              </a:rPr>
              <a:t>Located for easy access</a:t>
            </a:r>
          </a:p>
          <a:p>
            <a:pPr marL="0" indent="0">
              <a:buNone/>
            </a:pPr>
            <a:r>
              <a:rPr lang="en-US" sz="2800" b="1" dirty="0">
                <a:solidFill>
                  <a:srgbClr val="002060"/>
                </a:solidFill>
                <a:effectLst>
                  <a:outerShdw blurRad="38100" dist="38100" dir="2700000" algn="tl">
                    <a:srgbClr val="000000">
                      <a:alpha val="43137"/>
                    </a:srgbClr>
                  </a:outerShdw>
                </a:effectLst>
              </a:rPr>
              <a:t>Inspection of equipment</a:t>
            </a:r>
          </a:p>
          <a:p>
            <a:pPr marL="0" indent="0">
              <a:buNone/>
            </a:pPr>
            <a:r>
              <a:rPr lang="en-US" sz="2800" b="1" dirty="0">
                <a:solidFill>
                  <a:srgbClr val="002060"/>
                </a:solidFill>
                <a:effectLst>
                  <a:outerShdw blurRad="38100" dist="38100" dir="2700000" algn="tl">
                    <a:srgbClr val="000000">
                      <a:alpha val="43137"/>
                    </a:srgbClr>
                  </a:outerShdw>
                </a:effectLst>
              </a:rPr>
              <a:t>Fire brigades</a:t>
            </a:r>
          </a:p>
          <a:p>
            <a:pPr marL="0" indent="0">
              <a:buNone/>
            </a:pPr>
            <a:r>
              <a:rPr lang="en-US" sz="2800" b="1" dirty="0">
                <a:solidFill>
                  <a:srgbClr val="002060"/>
                </a:solidFill>
                <a:effectLst>
                  <a:outerShdw blurRad="38100" dist="38100" dir="2700000" algn="tl">
                    <a:srgbClr val="000000">
                      <a:alpha val="43137"/>
                    </a:srgbClr>
                  </a:outerShdw>
                </a:effectLst>
              </a:rPr>
              <a:t>Access to water supply</a:t>
            </a:r>
          </a:p>
        </p:txBody>
      </p:sp>
      <p:sp>
        <p:nvSpPr>
          <p:cNvPr id="6" name="Rectangle: Diagonal Corners Rounded 5">
            <a:extLst>
              <a:ext uri="{FF2B5EF4-FFF2-40B4-BE49-F238E27FC236}">
                <a16:creationId xmlns:a16="http://schemas.microsoft.com/office/drawing/2014/main" id="{3F5DA39D-DB26-4C0B-8FB8-302508F14E97}"/>
              </a:ext>
            </a:extLst>
          </p:cNvPr>
          <p:cNvSpPr/>
          <p:nvPr/>
        </p:nvSpPr>
        <p:spPr>
          <a:xfrm>
            <a:off x="5194299" y="647699"/>
            <a:ext cx="6416675" cy="571076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a:t>1926.150 Fire protection </a:t>
            </a:r>
          </a:p>
          <a:p>
            <a:pPr marL="342900" indent="-342900" algn="just">
              <a:buAutoNum type="alphaLcParenBoth"/>
            </a:pPr>
            <a:r>
              <a:rPr lang="en-US"/>
              <a:t>General requirements. </a:t>
            </a:r>
          </a:p>
          <a:p>
            <a:pPr lvl="1" algn="just"/>
            <a:r>
              <a:rPr lang="en-US"/>
              <a:t>(1) The employer shall be responsible for the development of a fire protection program to be followed throughout all phases of the construction and demolition work, and he shall provide for the firefighting equipment as specified in this subpart. As fire hazards occur, there shall be no delay in providing the necessary equipment.  </a:t>
            </a:r>
          </a:p>
          <a:p>
            <a:pPr lvl="1" algn="just"/>
            <a:r>
              <a:rPr lang="en-US"/>
              <a:t>(5) As warranted by the project, the employer shall provide a trained and equipped firefighting organization (Fire Brigade) to assure adequate protection to life.</a:t>
            </a:r>
          </a:p>
          <a:p>
            <a:pPr algn="just"/>
            <a:endParaRPr lang="en-US" b="1"/>
          </a:p>
          <a:p>
            <a:pPr algn="just"/>
            <a:r>
              <a:rPr lang="en-US" b="1"/>
              <a:t>1926.155 Definitions applicable to this subpart </a:t>
            </a:r>
          </a:p>
          <a:p>
            <a:pPr algn="just"/>
            <a:r>
              <a:rPr lang="en-US"/>
              <a:t>(e) Fire brigade means an organized group of employees that are knowledgeable, trained, and skilled in the safe evacuation of employees during emergency situations and in assisting in fire fighting operations. </a:t>
            </a:r>
            <a:endParaRPr lang="en-US" dirty="0"/>
          </a:p>
        </p:txBody>
      </p:sp>
    </p:spTree>
    <p:extLst>
      <p:ext uri="{BB962C8B-B14F-4D97-AF65-F5344CB8AC3E}">
        <p14:creationId xmlns:p14="http://schemas.microsoft.com/office/powerpoint/2010/main" val="1727582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796B-040A-4F5D-80FA-85A7C39E0683}"/>
              </a:ext>
            </a:extLst>
          </p:cNvPr>
          <p:cNvSpPr>
            <a:spLocks noGrp="1"/>
          </p:cNvSpPr>
          <p:nvPr>
            <p:ph type="title"/>
          </p:nvPr>
        </p:nvSpPr>
        <p:spPr>
          <a:xfrm>
            <a:off x="428624" y="423333"/>
            <a:ext cx="10772775" cy="859367"/>
          </a:xfrm>
        </p:spPr>
        <p:txBody>
          <a:bodyPr/>
          <a:lstStyle/>
          <a:p>
            <a:r>
              <a:rPr lang="en-US" b="1" dirty="0">
                <a:solidFill>
                  <a:srgbClr val="002060"/>
                </a:solidFill>
                <a:effectLst>
                  <a:outerShdw blurRad="38100" dist="38100" dir="2700000" algn="tl">
                    <a:srgbClr val="000000">
                      <a:alpha val="43137"/>
                    </a:srgbClr>
                  </a:outerShdw>
                </a:effectLst>
              </a:rPr>
              <a:t>Gas Explosion – CSB Safety Video</a:t>
            </a:r>
          </a:p>
        </p:txBody>
      </p:sp>
      <p:sp>
        <p:nvSpPr>
          <p:cNvPr id="5" name="TextBox 4">
            <a:extLst>
              <a:ext uri="{FF2B5EF4-FFF2-40B4-BE49-F238E27FC236}">
                <a16:creationId xmlns:a16="http://schemas.microsoft.com/office/drawing/2014/main" id="{B4FBC158-12E5-459B-8302-520BA0C92097}"/>
              </a:ext>
            </a:extLst>
          </p:cNvPr>
          <p:cNvSpPr txBox="1"/>
          <p:nvPr/>
        </p:nvSpPr>
        <p:spPr>
          <a:xfrm>
            <a:off x="520700" y="6129249"/>
            <a:ext cx="11302999" cy="369332"/>
          </a:xfrm>
          <a:prstGeom prst="rect">
            <a:avLst/>
          </a:prstGeom>
          <a:noFill/>
        </p:spPr>
        <p:txBody>
          <a:bodyPr wrap="square">
            <a:spAutoFit/>
          </a:bodyPr>
          <a:lstStyle/>
          <a:p>
            <a:pPr algn="ctr"/>
            <a:r>
              <a:rPr lang="en-US" b="0" i="0" dirty="0">
                <a:effectLst/>
                <a:latin typeface="Roboto" panose="020B0604020202020204" pitchFamily="2" charset="0"/>
                <a:hlinkClick r:id="rId3"/>
              </a:rPr>
              <a:t>Dangers of Hot Work</a:t>
            </a:r>
            <a:endParaRPr lang="en-US" b="0" i="0" dirty="0">
              <a:effectLst/>
              <a:latin typeface="Roboto" panose="020B0604020202020204" pitchFamily="2" charset="0"/>
            </a:endParaRPr>
          </a:p>
        </p:txBody>
      </p:sp>
      <p:pic>
        <p:nvPicPr>
          <p:cNvPr id="7" name="Picture 6">
            <a:hlinkClick r:id="rId3"/>
            <a:extLst>
              <a:ext uri="{FF2B5EF4-FFF2-40B4-BE49-F238E27FC236}">
                <a16:creationId xmlns:a16="http://schemas.microsoft.com/office/drawing/2014/main" id="{EA9B05D5-961E-4620-BC08-1ECB11FCD11E}"/>
              </a:ext>
            </a:extLst>
          </p:cNvPr>
          <p:cNvPicPr>
            <a:picLocks noChangeAspect="1"/>
          </p:cNvPicPr>
          <p:nvPr/>
        </p:nvPicPr>
        <p:blipFill>
          <a:blip r:embed="rId4"/>
          <a:stretch>
            <a:fillRect/>
          </a:stretch>
        </p:blipFill>
        <p:spPr>
          <a:xfrm>
            <a:off x="520701" y="1462524"/>
            <a:ext cx="11303000" cy="4486901"/>
          </a:xfrm>
          <a:prstGeom prst="rect">
            <a:avLst/>
          </a:prstGeom>
        </p:spPr>
      </p:pic>
    </p:spTree>
    <p:extLst>
      <p:ext uri="{BB962C8B-B14F-4D97-AF65-F5344CB8AC3E}">
        <p14:creationId xmlns:p14="http://schemas.microsoft.com/office/powerpoint/2010/main" val="3060258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30" y="251036"/>
            <a:ext cx="11207370" cy="1539664"/>
          </a:xfrm>
        </p:spPr>
        <p:txBody>
          <a:bodyPr>
            <a:normAutofit fontScale="90000"/>
          </a:bodyPr>
          <a:lstStyle/>
          <a:p>
            <a:r>
              <a:rPr lang="en-US" sz="4400" b="1" dirty="0">
                <a:solidFill>
                  <a:schemeClr val="tx1"/>
                </a:solidFill>
                <a:effectLst>
                  <a:outerShdw blurRad="38100" dist="38100" dir="2700000" algn="tl">
                    <a:srgbClr val="000000">
                      <a:alpha val="43137"/>
                    </a:srgbClr>
                  </a:outerShdw>
                </a:effectLst>
              </a:rPr>
              <a:t>Worker Rights and Employer Responsibilities and Employer Responsibilities and Employer Responsibilities</a:t>
            </a:r>
          </a:p>
        </p:txBody>
      </p:sp>
      <p:sp>
        <p:nvSpPr>
          <p:cNvPr id="3" name="Content Placeholder 2"/>
          <p:cNvSpPr>
            <a:spLocks noGrp="1"/>
          </p:cNvSpPr>
          <p:nvPr>
            <p:ph idx="1"/>
          </p:nvPr>
        </p:nvSpPr>
        <p:spPr>
          <a:xfrm>
            <a:off x="622300" y="1842136"/>
            <a:ext cx="10858500" cy="3593464"/>
          </a:xfrm>
        </p:spPr>
        <p:txBody>
          <a:bodyPr>
            <a:normAutofit fontScale="92500" lnSpcReduction="10000"/>
          </a:bodyPr>
          <a:lstStyle/>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A safe and healthful workplace </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Know about hazardous chemicals</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Information about injuries and illnesses in your workplace </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Complain or request hazard correction from employer </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Training</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Hazard exposure and medical records</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File a complaint with OSHA</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Participate in an OSHA inspection</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Be free from retaliation for exercising safety and health rights whistleblower protection Section 11c</a:t>
            </a: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Employer rights and responsibilities</a:t>
            </a:r>
            <a:endParaRPr lang="en-US" altLang="en-US" sz="2200" b="1" dirty="0">
              <a:solidFill>
                <a:srgbClr val="0070C0"/>
              </a:solidFill>
              <a:effectLst>
                <a:outerShdw blurRad="38100" dist="38100" dir="2700000" algn="tl">
                  <a:srgbClr val="000000">
                    <a:alpha val="43137"/>
                  </a:srgbClr>
                </a:outerShdw>
              </a:effectLst>
              <a:latin typeface="+mj-lt"/>
            </a:endParaRPr>
          </a:p>
          <a:p>
            <a:endParaRPr lang="en-US" dirty="0"/>
          </a:p>
        </p:txBody>
      </p:sp>
    </p:spTree>
    <p:extLst>
      <p:ext uri="{BB962C8B-B14F-4D97-AF65-F5344CB8AC3E}">
        <p14:creationId xmlns:p14="http://schemas.microsoft.com/office/powerpoint/2010/main" val="1889757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013947-41AA-4EAC-BBB8-534866FCAF46}"/>
              </a:ext>
            </a:extLst>
          </p:cNvPr>
          <p:cNvSpPr txBox="1">
            <a:spLocks/>
          </p:cNvSpPr>
          <p:nvPr/>
        </p:nvSpPr>
        <p:spPr>
          <a:xfrm>
            <a:off x="312069" y="237472"/>
            <a:ext cx="10515600" cy="89961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b="1" dirty="0">
                <a:solidFill>
                  <a:srgbClr val="002060"/>
                </a:solidFill>
                <a:effectLst>
                  <a:outerShdw blurRad="38100" dist="38100" dir="2700000" algn="tl">
                    <a:srgbClr val="000000">
                      <a:alpha val="43137"/>
                    </a:srgbClr>
                  </a:outerShdw>
                </a:effectLst>
                <a:latin typeface="Trebuchet MS"/>
              </a:rPr>
              <a:t>Trainer Preparation</a:t>
            </a:r>
            <a:endParaRPr lang="en-US" b="1" dirty="0">
              <a:solidFill>
                <a:srgbClr val="00206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CD6655A3-855F-4B74-BC34-81A0FB96E24D}"/>
              </a:ext>
            </a:extLst>
          </p:cNvPr>
          <p:cNvSpPr txBox="1"/>
          <p:nvPr/>
        </p:nvSpPr>
        <p:spPr>
          <a:xfrm>
            <a:off x="312069" y="1333041"/>
            <a:ext cx="11665072" cy="3914918"/>
          </a:xfrm>
          <a:prstGeom prst="rect">
            <a:avLst/>
          </a:prstGeom>
          <a:noFill/>
        </p:spPr>
        <p:txBody>
          <a:bodyPr wrap="square">
            <a:spAutoFit/>
          </a:bodyPr>
          <a:lstStyle/>
          <a:p>
            <a:pPr marL="342900" lvl="0" indent="-342900" algn="just">
              <a:lnSpc>
                <a:spcPct val="100000"/>
              </a:lnSpc>
              <a:spcBef>
                <a:spcPct val="20000"/>
              </a:spcBef>
            </a:pPr>
            <a:r>
              <a:rPr lang="en-US" sz="1800" dirty="0">
                <a:solidFill>
                  <a:srgbClr val="002060"/>
                </a:solidFill>
                <a:latin typeface="Trebuchet MS"/>
                <a:cs typeface="Arial" panose="020B0604020202020204" pitchFamily="34" charset="0"/>
              </a:rPr>
              <a:t>Participants are briefed on affective instructional approaches and use of visual aids and handouts. This course allows the student to become a trainer in the Silica training program</a:t>
            </a:r>
          </a:p>
          <a:p>
            <a:pPr marL="342900" lvl="0" indent="-342900" algn="just">
              <a:lnSpc>
                <a:spcPct val="100000"/>
              </a:lnSpc>
              <a:spcBef>
                <a:spcPct val="20000"/>
              </a:spcBef>
            </a:pPr>
            <a:endParaRPr lang="en-US" sz="1800" dirty="0">
              <a:solidFill>
                <a:srgbClr val="002060"/>
              </a:solidFill>
              <a:latin typeface="Trebuchet MS"/>
              <a:cs typeface="Arial" panose="020B0604020202020204" pitchFamily="34" charset="0"/>
            </a:endParaRPr>
          </a:p>
          <a:p>
            <a:pPr marL="342900" lvl="0" indent="-342900" algn="just">
              <a:lnSpc>
                <a:spcPct val="100000"/>
              </a:lnSpc>
              <a:spcBef>
                <a:spcPct val="20000"/>
              </a:spcBef>
            </a:pPr>
            <a:r>
              <a:rPr lang="en-US" sz="1800" dirty="0">
                <a:solidFill>
                  <a:srgbClr val="002060"/>
                </a:solidFill>
                <a:latin typeface="Trebuchet MS"/>
                <a:cs typeface="Arial" panose="020B0604020202020204" pitchFamily="34" charset="0"/>
              </a:rPr>
              <a:t>Participants who wish to participate as authorized CAF Silica instructors will have successfully completed the following;</a:t>
            </a:r>
          </a:p>
          <a:p>
            <a:pPr marL="342900" lvl="0" indent="-342900" algn="just">
              <a:lnSpc>
                <a:spcPct val="100000"/>
              </a:lnSpc>
              <a:spcBef>
                <a:spcPct val="20000"/>
              </a:spcBef>
            </a:pPr>
            <a:endParaRPr lang="en-US" sz="1800" dirty="0">
              <a:solidFill>
                <a:srgbClr val="002060"/>
              </a:solidFill>
              <a:latin typeface="Trebuchet MS"/>
              <a:cs typeface="Arial" panose="020B0604020202020204" pitchFamily="34" charset="0"/>
            </a:endParaRPr>
          </a:p>
          <a:p>
            <a:pPr lvl="1" indent="-285750" algn="just">
              <a:lnSpc>
                <a:spcPct val="100000"/>
              </a:lnSpc>
              <a:spcBef>
                <a:spcPct val="20000"/>
              </a:spcBef>
              <a:buClr>
                <a:prstClr val="black"/>
              </a:buClr>
              <a:buFont typeface="Arial" panose="020B0604020202020204" pitchFamily="34" charset="0"/>
              <a:buChar char="–"/>
            </a:pPr>
            <a:r>
              <a:rPr lang="en-US" sz="1800" dirty="0">
                <a:solidFill>
                  <a:srgbClr val="002060"/>
                </a:solidFill>
                <a:latin typeface="Trebuchet MS"/>
                <a:cs typeface="Arial" panose="020B0604020202020204" pitchFamily="34" charset="0"/>
              </a:rPr>
              <a:t>Successfully pass the exit exam</a:t>
            </a:r>
          </a:p>
          <a:p>
            <a:pPr marL="0" lvl="0" indent="0" algn="just">
              <a:lnSpc>
                <a:spcPct val="100000"/>
              </a:lnSpc>
              <a:spcBef>
                <a:spcPct val="20000"/>
              </a:spcBef>
              <a:buClr>
                <a:prstClr val="black"/>
              </a:buClr>
              <a:buNone/>
            </a:pPr>
            <a:endParaRPr lang="en-US" sz="1800" dirty="0">
              <a:solidFill>
                <a:srgbClr val="002060"/>
              </a:solidFill>
              <a:latin typeface="Trebuchet MS"/>
              <a:cs typeface="Arial" panose="020B0604020202020204" pitchFamily="34" charset="0"/>
            </a:endParaRPr>
          </a:p>
          <a:p>
            <a:pPr lvl="1" indent="-285750" algn="just">
              <a:lnSpc>
                <a:spcPct val="100000"/>
              </a:lnSpc>
              <a:spcBef>
                <a:spcPct val="20000"/>
              </a:spcBef>
              <a:buClr>
                <a:prstClr val="black"/>
              </a:buClr>
              <a:buFont typeface="Arial" panose="020B0604020202020204" pitchFamily="34" charset="0"/>
              <a:buChar char="–"/>
            </a:pPr>
            <a:r>
              <a:rPr lang="en-US" sz="1800" dirty="0">
                <a:solidFill>
                  <a:srgbClr val="002060"/>
                </a:solidFill>
                <a:latin typeface="Trebuchet MS"/>
                <a:cs typeface="Arial" panose="020B0604020202020204" pitchFamily="34" charset="0"/>
              </a:rPr>
              <a:t>Demonstrates an understanding of the course material</a:t>
            </a:r>
          </a:p>
          <a:p>
            <a:pPr marL="0" lvl="0" indent="0" algn="just">
              <a:lnSpc>
                <a:spcPct val="100000"/>
              </a:lnSpc>
              <a:spcBef>
                <a:spcPct val="20000"/>
              </a:spcBef>
              <a:buClr>
                <a:prstClr val="black"/>
              </a:buClr>
              <a:buNone/>
            </a:pPr>
            <a:r>
              <a:rPr lang="en-US" sz="1800" dirty="0">
                <a:solidFill>
                  <a:srgbClr val="002060"/>
                </a:solidFill>
                <a:latin typeface="Trebuchet MS"/>
                <a:cs typeface="Arial" panose="020B0604020202020204" pitchFamily="34" charset="0"/>
              </a:rPr>
              <a:t> </a:t>
            </a:r>
          </a:p>
          <a:p>
            <a:pPr lvl="1" indent="-285750" algn="just">
              <a:lnSpc>
                <a:spcPct val="100000"/>
              </a:lnSpc>
              <a:spcBef>
                <a:spcPct val="20000"/>
              </a:spcBef>
              <a:buClr>
                <a:prstClr val="black"/>
              </a:buClr>
              <a:buFont typeface="Arial" panose="020B0604020202020204" pitchFamily="34" charset="0"/>
              <a:buChar char="–"/>
            </a:pPr>
            <a:r>
              <a:rPr lang="en-US" sz="1800" dirty="0">
                <a:solidFill>
                  <a:srgbClr val="002060"/>
                </a:solidFill>
                <a:latin typeface="Trebuchet MS"/>
                <a:cs typeface="Arial" panose="020B0604020202020204" pitchFamily="34" charset="0"/>
              </a:rPr>
              <a:t>Demonstrate the ability to present the CAF Silica course material</a:t>
            </a:r>
          </a:p>
          <a:p>
            <a:pPr lvl="2" algn="just">
              <a:lnSpc>
                <a:spcPct val="100000"/>
              </a:lnSpc>
              <a:spcBef>
                <a:spcPct val="20000"/>
              </a:spcBef>
            </a:pPr>
            <a:r>
              <a:rPr lang="en-US" sz="1800" dirty="0">
                <a:solidFill>
                  <a:srgbClr val="002060"/>
                </a:solidFill>
                <a:latin typeface="Trebuchet MS"/>
                <a:cs typeface="Arial" panose="020B0604020202020204" pitchFamily="34" charset="0"/>
              </a:rPr>
              <a:t>Participant must prepare a presentation on an assigned CAF SSC topic</a:t>
            </a:r>
          </a:p>
        </p:txBody>
      </p:sp>
    </p:spTree>
    <p:extLst>
      <p:ext uri="{BB962C8B-B14F-4D97-AF65-F5344CB8AC3E}">
        <p14:creationId xmlns:p14="http://schemas.microsoft.com/office/powerpoint/2010/main" val="1036412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9601" y="4385066"/>
            <a:ext cx="10923638" cy="1685534"/>
          </a:xfrm>
        </p:spPr>
        <p:txBody>
          <a:bodyPr vert="horz" lIns="91440" tIns="45720" rIns="91440" bIns="45720" rtlCol="0" anchor="b">
            <a:normAutofit/>
          </a:bodyPr>
          <a:lstStyle/>
          <a:p>
            <a:pPr>
              <a:lnSpc>
                <a:spcPct val="80000"/>
              </a:lnSpc>
            </a:pPr>
            <a:r>
              <a:rPr lang="en-US" b="1" kern="1200" spc="-120" baseline="0" dirty="0">
                <a:solidFill>
                  <a:srgbClr val="FFFFFF"/>
                </a:solidFill>
                <a:effectLst>
                  <a:outerShdw blurRad="38100" dist="38100" dir="2700000" algn="tl">
                    <a:srgbClr val="000000">
                      <a:alpha val="43137"/>
                    </a:srgbClr>
                  </a:outerShdw>
                </a:effectLst>
                <a:latin typeface="+mj-lt"/>
                <a:ea typeface="+mj-ea"/>
                <a:cs typeface="+mj-cs"/>
              </a:rPr>
              <a:t>More Information Visit:</a:t>
            </a:r>
            <a:r>
              <a:rPr lang="en-US" b="1" kern="1200" spc="-120" dirty="0">
                <a:solidFill>
                  <a:srgbClr val="FFFFFF"/>
                </a:solidFill>
                <a:effectLst>
                  <a:outerShdw blurRad="38100" dist="38100" dir="2700000" algn="tl">
                    <a:srgbClr val="000000">
                      <a:alpha val="43137"/>
                    </a:srgbClr>
                  </a:outerShdw>
                </a:effectLst>
                <a:latin typeface="+mj-lt"/>
                <a:ea typeface="+mj-ea"/>
                <a:cs typeface="+mj-cs"/>
              </a:rPr>
              <a:t> </a:t>
            </a:r>
            <a:r>
              <a:rPr lang="en-US" b="1" dirty="0">
                <a:solidFill>
                  <a:srgbClr val="FFFFFF"/>
                </a:solidFill>
                <a:effectLst>
                  <a:outerShdw blurRad="38100" dist="38100" dir="2700000" algn="tl">
                    <a:srgbClr val="000000">
                      <a:alpha val="43137"/>
                    </a:srgbClr>
                  </a:outerShdw>
                </a:effectLst>
                <a:hlinkClick r:id="rId3"/>
              </a:rPr>
              <a:t>WWW.</a:t>
            </a:r>
            <a:r>
              <a:rPr lang="en-US" b="1" kern="1200" spc="-120" dirty="0">
                <a:solidFill>
                  <a:srgbClr val="FFFFFF"/>
                </a:solidFill>
                <a:effectLst>
                  <a:outerShdw blurRad="38100" dist="38100" dir="2700000" algn="tl">
                    <a:srgbClr val="000000">
                      <a:alpha val="43137"/>
                    </a:srgbClr>
                  </a:outerShdw>
                </a:effectLst>
                <a:hlinkClick r:id="rId3"/>
              </a:rPr>
              <a:t>OSHA.Gov/Fire-safety</a:t>
            </a:r>
            <a:endParaRPr lang="en-US" b="1" kern="1200" spc="-120" baseline="0" dirty="0">
              <a:solidFill>
                <a:srgbClr val="FFFFFF"/>
              </a:solidFill>
              <a:effectLst>
                <a:outerShdw blurRad="38100" dist="38100" dir="2700000" algn="tl">
                  <a:srgbClr val="000000">
                    <a:alpha val="43137"/>
                  </a:srgbClr>
                </a:outerShdw>
              </a:effectLst>
              <a:latin typeface="+mj-lt"/>
              <a:ea typeface="+mj-ea"/>
              <a:cs typeface="+mj-cs"/>
            </a:endParaRPr>
          </a:p>
        </p:txBody>
      </p:sp>
      <p:pic>
        <p:nvPicPr>
          <p:cNvPr id="7" name="Picture 6">
            <a:hlinkClick r:id="rId3"/>
            <a:extLst>
              <a:ext uri="{FF2B5EF4-FFF2-40B4-BE49-F238E27FC236}">
                <a16:creationId xmlns:a16="http://schemas.microsoft.com/office/drawing/2014/main" id="{5E44DFE1-3859-4C46-9ECA-E28372ABC1AF}"/>
              </a:ext>
            </a:extLst>
          </p:cNvPr>
          <p:cNvPicPr>
            <a:picLocks noChangeAspect="1"/>
          </p:cNvPicPr>
          <p:nvPr/>
        </p:nvPicPr>
        <p:blipFill rotWithShape="1">
          <a:blip r:embed="rId4"/>
          <a:srcRect l="33765" r="22299"/>
          <a:stretch/>
        </p:blipFill>
        <p:spPr>
          <a:xfrm>
            <a:off x="635457" y="640080"/>
            <a:ext cx="10916463" cy="3602736"/>
          </a:xfrm>
          <a:prstGeom prst="rect">
            <a:avLst/>
          </a:prstGeom>
        </p:spPr>
      </p:pic>
    </p:spTree>
    <p:extLst>
      <p:ext uri="{BB962C8B-B14F-4D97-AF65-F5344CB8AC3E}">
        <p14:creationId xmlns:p14="http://schemas.microsoft.com/office/powerpoint/2010/main" val="253387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BF83-CAB8-4B16-B638-7B0A66B63AB6}"/>
              </a:ext>
            </a:extLst>
          </p:cNvPr>
          <p:cNvSpPr>
            <a:spLocks noGrp="1"/>
          </p:cNvSpPr>
          <p:nvPr>
            <p:ph type="title"/>
          </p:nvPr>
        </p:nvSpPr>
        <p:spPr>
          <a:xfrm>
            <a:off x="441324" y="397933"/>
            <a:ext cx="10772775" cy="999067"/>
          </a:xfrm>
        </p:spPr>
        <p:txBody>
          <a:bodyPr>
            <a:normAutofit fontScale="90000"/>
          </a:bodyPr>
          <a:lstStyle/>
          <a:p>
            <a:pPr rtl="0">
              <a:spcBef>
                <a:spcPts val="0"/>
              </a:spcBef>
              <a:spcAft>
                <a:spcPts val="0"/>
              </a:spcAft>
            </a:pPr>
            <a:br>
              <a:rPr lang="en-US" b="0" dirty="0">
                <a:effectLst/>
              </a:rPr>
            </a:br>
            <a:r>
              <a:rPr lang="en-US" sz="5400" b="0" i="0" u="none" strike="noStrike" dirty="0">
                <a:solidFill>
                  <a:srgbClr val="000000"/>
                </a:solidFill>
                <a:effectLst/>
                <a:latin typeface="Trebuchet MS" panose="020B0603020202020204" pitchFamily="34" charset="0"/>
              </a:rPr>
              <a:t>OSHA Videos/Hands on Modules</a:t>
            </a:r>
            <a:br>
              <a:rPr lang="en-US" dirty="0"/>
            </a:br>
            <a:endParaRPr lang="en-US" b="1" dirty="0">
              <a:solidFill>
                <a:srgbClr val="00206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AC36981-2029-4C00-A655-8B2ED8E6619F}"/>
              </a:ext>
            </a:extLst>
          </p:cNvPr>
          <p:cNvSpPr>
            <a:spLocks noGrp="1"/>
          </p:cNvSpPr>
          <p:nvPr>
            <p:ph idx="1"/>
          </p:nvPr>
        </p:nvSpPr>
        <p:spPr>
          <a:xfrm>
            <a:off x="719137" y="1531995"/>
            <a:ext cx="10753725" cy="4329159"/>
          </a:xfrm>
        </p:spPr>
        <p:txBody>
          <a:bodyPr/>
          <a:lstStyle/>
          <a:p>
            <a:pPr marL="457200" indent="-457200">
              <a:buFont typeface="+mj-lt"/>
              <a:buAutoNum type="arabicPeriod"/>
            </a:pPr>
            <a:r>
              <a:rPr lang="en-US" dirty="0"/>
              <a:t>Portable Fire Extinguishers - </a:t>
            </a:r>
            <a:r>
              <a:rPr lang="en-US" dirty="0">
                <a:hlinkClick r:id="rId3"/>
              </a:rPr>
              <a:t>https://www.youtube.com/watch?v=ktrv34zW7-A</a:t>
            </a:r>
            <a:endParaRPr lang="en-US" dirty="0"/>
          </a:p>
          <a:p>
            <a:pPr marL="457200" indent="-457200">
              <a:buFont typeface="+mj-lt"/>
              <a:buAutoNum type="arabicPeriod"/>
            </a:pPr>
            <a:r>
              <a:rPr lang="en-US" sz="2400" dirty="0">
                <a:solidFill>
                  <a:srgbClr val="002060"/>
                </a:solidFill>
              </a:rPr>
              <a:t>Static Electricity as an Ignition Source – CSB Video </a:t>
            </a:r>
            <a:r>
              <a:rPr lang="en-US" dirty="0">
                <a:hlinkClick r:id="rId4"/>
              </a:rPr>
              <a:t>https://youtu.be/tVZzdtnZaJk</a:t>
            </a:r>
            <a:endParaRPr lang="en-US" dirty="0"/>
          </a:p>
          <a:p>
            <a:pPr marL="457200" indent="-457200">
              <a:buFont typeface="+mj-lt"/>
              <a:buAutoNum type="arabicPeriod"/>
            </a:pPr>
            <a:r>
              <a:rPr lang="en-US" dirty="0"/>
              <a:t>CSB Combustible Dust: Solutions Delayed - </a:t>
            </a:r>
            <a:r>
              <a:rPr lang="en-US" dirty="0">
                <a:hlinkClick r:id="rId5"/>
              </a:rPr>
              <a:t>https://youtu.be/ADK5doMk3-k</a:t>
            </a:r>
            <a:endParaRPr lang="en-US" dirty="0"/>
          </a:p>
          <a:p>
            <a:pPr marL="457200" indent="-457200">
              <a:buFont typeface="+mj-lt"/>
              <a:buAutoNum type="arabicPeriod"/>
            </a:pPr>
            <a:r>
              <a:rPr lang="en-US" i="0" u="none" strike="noStrike" dirty="0">
                <a:solidFill>
                  <a:srgbClr val="002060"/>
                </a:solidFill>
              </a:rPr>
              <a:t>E. I. Du Ponte De Nemours Co. Fatal Hot Work Explosion – CSB Video -</a:t>
            </a:r>
            <a:r>
              <a:rPr lang="en-US" dirty="0">
                <a:hlinkClick r:id="rId6"/>
              </a:rPr>
              <a:t>https://www.youtube.com/watch?v=ISNGimMXL7M&amp;feature=emb_rel_end</a:t>
            </a:r>
            <a:endParaRPr lang="en-US" dirty="0">
              <a:solidFill>
                <a:srgbClr val="002060"/>
              </a:solidFill>
            </a:endParaRPr>
          </a:p>
          <a:p>
            <a:pPr marL="457200" indent="-457200">
              <a:buFont typeface="+mj-lt"/>
              <a:buAutoNum type="arabicPeriod"/>
            </a:pPr>
            <a:r>
              <a:rPr lang="en-US" dirty="0">
                <a:solidFill>
                  <a:srgbClr val="002060"/>
                </a:solidFill>
              </a:rPr>
              <a:t>Cold Cutting Steel - CSB Video</a:t>
            </a:r>
            <a:r>
              <a:rPr lang="en-US" b="1" dirty="0">
                <a:solidFill>
                  <a:srgbClr val="002060"/>
                </a:solidFill>
                <a:effectLst>
                  <a:outerShdw blurRad="38100" dist="38100" dir="2700000" algn="tl">
                    <a:srgbClr val="000000">
                      <a:alpha val="43137"/>
                    </a:srgbClr>
                  </a:outerShdw>
                </a:effectLst>
              </a:rPr>
              <a:t> </a:t>
            </a:r>
            <a:r>
              <a:rPr lang="en-US" dirty="0">
                <a:hlinkClick r:id="rId6"/>
              </a:rPr>
              <a:t>https://www.youtube.com/watch?v=ISNGimMXL7M&amp;feature=emb_rel_end</a:t>
            </a:r>
            <a:endParaRPr lang="en-US" dirty="0"/>
          </a:p>
          <a:p>
            <a:pPr marL="457200" indent="-457200">
              <a:buFont typeface="+mj-lt"/>
              <a:buAutoNum type="arabicPeriod"/>
            </a:pPr>
            <a:r>
              <a:rPr lang="en-US" dirty="0">
                <a:solidFill>
                  <a:srgbClr val="002060"/>
                </a:solidFill>
              </a:rPr>
              <a:t>Gas Explosion – CSB Safety Video </a:t>
            </a:r>
            <a:r>
              <a:rPr lang="en-US" dirty="0">
                <a:hlinkClick r:id="rId7"/>
              </a:rPr>
              <a:t>https://youtu.be/zWkcuR0adeI</a:t>
            </a:r>
            <a:endParaRPr lang="en-US" dirty="0">
              <a:solidFill>
                <a:srgbClr val="002060"/>
              </a:solidFill>
            </a:endParaRPr>
          </a:p>
        </p:txBody>
      </p:sp>
    </p:spTree>
    <p:extLst>
      <p:ext uri="{BB962C8B-B14F-4D97-AF65-F5344CB8AC3E}">
        <p14:creationId xmlns:p14="http://schemas.microsoft.com/office/powerpoint/2010/main" val="2622506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BF83-CAB8-4B16-B638-7B0A66B63AB6}"/>
              </a:ext>
            </a:extLst>
          </p:cNvPr>
          <p:cNvSpPr>
            <a:spLocks noGrp="1"/>
          </p:cNvSpPr>
          <p:nvPr>
            <p:ph type="title"/>
          </p:nvPr>
        </p:nvSpPr>
        <p:spPr>
          <a:xfrm>
            <a:off x="441324" y="397933"/>
            <a:ext cx="10772775" cy="999067"/>
          </a:xfrm>
        </p:spPr>
        <p:txBody>
          <a:bodyPr/>
          <a:lstStyle/>
          <a:p>
            <a:r>
              <a:rPr lang="en-US" b="1" dirty="0">
                <a:solidFill>
                  <a:srgbClr val="002060"/>
                </a:solidFill>
                <a:effectLst>
                  <a:outerShdw blurRad="38100" dist="38100" dir="2700000" algn="tl">
                    <a:srgbClr val="000000">
                      <a:alpha val="43137"/>
                    </a:srgbClr>
                  </a:outerShdw>
                </a:effectLst>
              </a:rPr>
              <a:t>Reserved</a:t>
            </a:r>
          </a:p>
        </p:txBody>
      </p:sp>
      <p:sp>
        <p:nvSpPr>
          <p:cNvPr id="3" name="Content Placeholder 2">
            <a:extLst>
              <a:ext uri="{FF2B5EF4-FFF2-40B4-BE49-F238E27FC236}">
                <a16:creationId xmlns:a16="http://schemas.microsoft.com/office/drawing/2014/main" id="{8AC36981-2029-4C00-A655-8B2ED8E6619F}"/>
              </a:ext>
            </a:extLst>
          </p:cNvPr>
          <p:cNvSpPr>
            <a:spLocks noGrp="1"/>
          </p:cNvSpPr>
          <p:nvPr>
            <p:ph idx="1"/>
          </p:nvPr>
        </p:nvSpPr>
        <p:spPr/>
        <p:txBody>
          <a:bodyPr/>
          <a:lstStyle/>
          <a:p>
            <a:r>
              <a:rPr lang="en-US" dirty="0"/>
              <a:t>Reserved</a:t>
            </a:r>
          </a:p>
        </p:txBody>
      </p:sp>
    </p:spTree>
    <p:extLst>
      <p:ext uri="{BB962C8B-B14F-4D97-AF65-F5344CB8AC3E}">
        <p14:creationId xmlns:p14="http://schemas.microsoft.com/office/powerpoint/2010/main" val="161819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D675-AD2B-4EC5-9EEF-4A804D893BB2}"/>
              </a:ext>
            </a:extLst>
          </p:cNvPr>
          <p:cNvSpPr>
            <a:spLocks noGrp="1"/>
          </p:cNvSpPr>
          <p:nvPr>
            <p:ph type="title"/>
          </p:nvPr>
        </p:nvSpPr>
        <p:spPr>
          <a:xfrm>
            <a:off x="276846" y="212302"/>
            <a:ext cx="10480053" cy="867200"/>
          </a:xfrm>
        </p:spPr>
        <p:txBody>
          <a:bodyPr/>
          <a:lstStyle/>
          <a:p>
            <a:r>
              <a:rPr lang="en-US" b="1" dirty="0">
                <a:solidFill>
                  <a:srgbClr val="002060"/>
                </a:solidFill>
                <a:effectLst>
                  <a:outerShdw blurRad="38100" dist="38100" dir="2700000" algn="tl">
                    <a:srgbClr val="000000">
                      <a:alpha val="43137"/>
                    </a:srgbClr>
                  </a:outerShdw>
                </a:effectLst>
              </a:rPr>
              <a:t>Mounting Fire Extinguishers</a:t>
            </a:r>
          </a:p>
        </p:txBody>
      </p:sp>
      <p:pic>
        <p:nvPicPr>
          <p:cNvPr id="4" name="Picture 3">
            <a:extLst>
              <a:ext uri="{FF2B5EF4-FFF2-40B4-BE49-F238E27FC236}">
                <a16:creationId xmlns:a16="http://schemas.microsoft.com/office/drawing/2014/main" id="{473FF4C2-7ED9-4C87-B83B-605E0044962A}"/>
              </a:ext>
            </a:extLst>
          </p:cNvPr>
          <p:cNvPicPr>
            <a:picLocks noChangeAspect="1"/>
          </p:cNvPicPr>
          <p:nvPr/>
        </p:nvPicPr>
        <p:blipFill>
          <a:blip r:embed="rId3"/>
          <a:stretch>
            <a:fillRect/>
          </a:stretch>
        </p:blipFill>
        <p:spPr>
          <a:xfrm>
            <a:off x="2203815" y="1079502"/>
            <a:ext cx="7435485" cy="53111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772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F8F30-218F-40C7-9B16-755A424AD51A}"/>
              </a:ext>
            </a:extLst>
          </p:cNvPr>
          <p:cNvSpPr>
            <a:spLocks noGrp="1"/>
          </p:cNvSpPr>
          <p:nvPr>
            <p:ph type="title"/>
          </p:nvPr>
        </p:nvSpPr>
        <p:spPr>
          <a:xfrm>
            <a:off x="517524" y="374030"/>
            <a:ext cx="10997820" cy="1062567"/>
          </a:xfrm>
        </p:spPr>
        <p:txBody>
          <a:bodyPr/>
          <a:lstStyle/>
          <a:p>
            <a:r>
              <a:rPr lang="en-US" b="1" dirty="0">
                <a:solidFill>
                  <a:srgbClr val="002060"/>
                </a:solidFill>
                <a:effectLst>
                  <a:outerShdw blurRad="38100" dist="38100" dir="2700000" algn="tl">
                    <a:srgbClr val="000000">
                      <a:alpha val="43137"/>
                    </a:srgbClr>
                  </a:outerShdw>
                </a:effectLst>
              </a:rPr>
              <a:t>General: Portable Fire Extinguishers</a:t>
            </a:r>
          </a:p>
        </p:txBody>
      </p:sp>
      <p:graphicFrame>
        <p:nvGraphicFramePr>
          <p:cNvPr id="8" name="Content Placeholder 2">
            <a:extLst>
              <a:ext uri="{FF2B5EF4-FFF2-40B4-BE49-F238E27FC236}">
                <a16:creationId xmlns:a16="http://schemas.microsoft.com/office/drawing/2014/main" id="{9D6D7818-BB0D-4C2A-9481-90D73BF986A0}"/>
              </a:ext>
            </a:extLst>
          </p:cNvPr>
          <p:cNvGraphicFramePr>
            <a:graphicFrameLocks noGrp="1"/>
          </p:cNvGraphicFramePr>
          <p:nvPr>
            <p:ph idx="1"/>
            <p:extLst>
              <p:ext uri="{D42A27DB-BD31-4B8C-83A1-F6EECF244321}">
                <p14:modId xmlns:p14="http://schemas.microsoft.com/office/powerpoint/2010/main" val="1733941448"/>
              </p:ext>
            </p:extLst>
          </p:nvPr>
        </p:nvGraphicFramePr>
        <p:xfrm>
          <a:off x="361090" y="1719580"/>
          <a:ext cx="6308344"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Diagram&#10;&#10;Description automatically generated">
            <a:hlinkClick r:id="rId8"/>
            <a:extLst>
              <a:ext uri="{FF2B5EF4-FFF2-40B4-BE49-F238E27FC236}">
                <a16:creationId xmlns:a16="http://schemas.microsoft.com/office/drawing/2014/main" id="{B466B0C0-B10A-4C68-9DD0-A8A079A294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2777" y="1555766"/>
            <a:ext cx="4341467" cy="4370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427A1F50-25D8-4C09-ABA7-33F8E67ACA90}"/>
              </a:ext>
            </a:extLst>
          </p:cNvPr>
          <p:cNvSpPr txBox="1"/>
          <p:nvPr/>
        </p:nvSpPr>
        <p:spPr>
          <a:xfrm>
            <a:off x="361090" y="6110405"/>
            <a:ext cx="6508594" cy="369332"/>
          </a:xfrm>
          <a:prstGeom prst="rect">
            <a:avLst/>
          </a:prstGeom>
          <a:noFill/>
        </p:spPr>
        <p:txBody>
          <a:bodyPr wrap="square">
            <a:spAutoFit/>
          </a:bodyPr>
          <a:lstStyle/>
          <a:p>
            <a:pPr algn="l"/>
            <a:r>
              <a:rPr lang="en-US" b="0" i="0" dirty="0">
                <a:solidFill>
                  <a:srgbClr val="0070C0"/>
                </a:solidFill>
                <a:effectLst/>
                <a:latin typeface="Roboto" panose="02000000000000000000" pitchFamily="2" charset="0"/>
                <a:hlinkClick r:id="rId8">
                  <a:extLst>
                    <a:ext uri="{A12FA001-AC4F-418D-AE19-62706E023703}">
                      <ahyp:hlinkClr xmlns:ahyp="http://schemas.microsoft.com/office/drawing/2018/hyperlinkcolor" val="tx"/>
                    </a:ext>
                  </a:extLst>
                </a:hlinkClick>
              </a:rPr>
              <a:t>Fire Extinguisher Training - PASS - Fire Safety Training Video</a:t>
            </a:r>
            <a:endParaRPr lang="en-US" b="0" i="0" dirty="0">
              <a:solidFill>
                <a:srgbClr val="0070C0"/>
              </a:solidFill>
              <a:effectLst/>
              <a:latin typeface="Roboto" panose="02000000000000000000" pitchFamily="2" charset="0"/>
            </a:endParaRPr>
          </a:p>
        </p:txBody>
      </p:sp>
    </p:spTree>
    <p:extLst>
      <p:ext uri="{BB962C8B-B14F-4D97-AF65-F5344CB8AC3E}">
        <p14:creationId xmlns:p14="http://schemas.microsoft.com/office/powerpoint/2010/main" val="102307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F0DE-A8F6-4C9F-BA91-4C4BB3FE1D52}"/>
              </a:ext>
            </a:extLst>
          </p:cNvPr>
          <p:cNvSpPr>
            <a:spLocks noGrp="1"/>
          </p:cNvSpPr>
          <p:nvPr>
            <p:ph type="title"/>
          </p:nvPr>
        </p:nvSpPr>
        <p:spPr>
          <a:xfrm>
            <a:off x="561976" y="300566"/>
            <a:ext cx="11261724" cy="1312333"/>
          </a:xfrm>
        </p:spPr>
        <p:txBody>
          <a:bodyPr>
            <a:noAutofit/>
          </a:bodyPr>
          <a:lstStyle/>
          <a:p>
            <a:r>
              <a:rPr lang="en-US" b="1" dirty="0">
                <a:solidFill>
                  <a:srgbClr val="002060"/>
                </a:solidFill>
                <a:effectLst>
                  <a:outerShdw blurRad="38100" dist="38100" dir="2700000" algn="tl">
                    <a:srgbClr val="000000">
                      <a:alpha val="43137"/>
                    </a:srgbClr>
                  </a:outerShdw>
                </a:effectLst>
              </a:rPr>
              <a:t>General: Fire Protection for Flammable Liquids</a:t>
            </a:r>
          </a:p>
        </p:txBody>
      </p:sp>
      <p:sp>
        <p:nvSpPr>
          <p:cNvPr id="3" name="Content Placeholder 2">
            <a:extLst>
              <a:ext uri="{FF2B5EF4-FFF2-40B4-BE49-F238E27FC236}">
                <a16:creationId xmlns:a16="http://schemas.microsoft.com/office/drawing/2014/main" id="{98FDF3CC-D2E7-4721-ABE2-C3D3B8268766}"/>
              </a:ext>
            </a:extLst>
          </p:cNvPr>
          <p:cNvSpPr>
            <a:spLocks noGrp="1"/>
          </p:cNvSpPr>
          <p:nvPr>
            <p:ph idx="1"/>
          </p:nvPr>
        </p:nvSpPr>
        <p:spPr>
          <a:xfrm>
            <a:off x="561976" y="1901824"/>
            <a:ext cx="4695824" cy="3013076"/>
          </a:xfrm>
        </p:spPr>
        <p:txBody>
          <a:bodyPr>
            <a:noAutofit/>
          </a:bodyPr>
          <a:lstStyle/>
          <a:p>
            <a:r>
              <a:rPr lang="en-US" sz="4000" b="1" dirty="0">
                <a:solidFill>
                  <a:srgbClr val="0070C0"/>
                </a:solidFill>
                <a:effectLst>
                  <a:outerShdw blurRad="38100" dist="38100" dir="2700000" algn="tl">
                    <a:srgbClr val="000000">
                      <a:alpha val="43137"/>
                    </a:srgbClr>
                  </a:outerShdw>
                </a:effectLst>
              </a:rPr>
              <a:t>1926.150 (c) (1)(vi)- Fire extinguisher (type 10B) for flammables and flammable gasses of 5 gallons or more</a:t>
            </a:r>
          </a:p>
        </p:txBody>
      </p:sp>
      <p:pic>
        <p:nvPicPr>
          <p:cNvPr id="5" name="Picture 4" descr="A picture containing tree, outdoor, orange&#10;&#10;Description automatically generated">
            <a:extLst>
              <a:ext uri="{FF2B5EF4-FFF2-40B4-BE49-F238E27FC236}">
                <a16:creationId xmlns:a16="http://schemas.microsoft.com/office/drawing/2014/main" id="{864C8DFC-8F70-4019-B8D4-0BF11A9AE1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6790" y="1612900"/>
            <a:ext cx="6037985" cy="47455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953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31D5-2D90-4339-B1C4-ED7F23FC55C9}"/>
              </a:ext>
            </a:extLst>
          </p:cNvPr>
          <p:cNvSpPr>
            <a:spLocks noGrp="1"/>
          </p:cNvSpPr>
          <p:nvPr>
            <p:ph type="title"/>
          </p:nvPr>
        </p:nvSpPr>
        <p:spPr>
          <a:xfrm>
            <a:off x="254000" y="256200"/>
            <a:ext cx="10515600" cy="702807"/>
          </a:xfrm>
        </p:spPr>
        <p:txBody>
          <a:bodyPr>
            <a:normAutofit fontScale="90000"/>
          </a:bodyPr>
          <a:lstStyle/>
          <a:p>
            <a:r>
              <a:rPr lang="en-US" b="1" dirty="0">
                <a:solidFill>
                  <a:srgbClr val="002060"/>
                </a:solidFill>
                <a:effectLst>
                  <a:outerShdw blurRad="38100" dist="38100" dir="2700000" algn="tl">
                    <a:srgbClr val="000000">
                      <a:alpha val="43137"/>
                    </a:srgbClr>
                  </a:outerShdw>
                </a:effectLst>
              </a:rPr>
              <a:t>General: Inspection</a:t>
            </a:r>
          </a:p>
        </p:txBody>
      </p:sp>
      <p:sp>
        <p:nvSpPr>
          <p:cNvPr id="3" name="Content Placeholder 2">
            <a:extLst>
              <a:ext uri="{FF2B5EF4-FFF2-40B4-BE49-F238E27FC236}">
                <a16:creationId xmlns:a16="http://schemas.microsoft.com/office/drawing/2014/main" id="{36F94C27-F848-4801-A381-60F5DAED64D3}"/>
              </a:ext>
            </a:extLst>
          </p:cNvPr>
          <p:cNvSpPr>
            <a:spLocks noGrp="1"/>
          </p:cNvSpPr>
          <p:nvPr>
            <p:ph idx="1"/>
          </p:nvPr>
        </p:nvSpPr>
        <p:spPr>
          <a:xfrm>
            <a:off x="558800" y="1101728"/>
            <a:ext cx="11074400" cy="547254"/>
          </a:xfrm>
        </p:spPr>
        <p:txBody>
          <a:bodyPr>
            <a:noAutofit/>
          </a:bodyPr>
          <a:lstStyle/>
          <a:p>
            <a:pPr marL="0" indent="0">
              <a:buNone/>
            </a:pPr>
            <a:r>
              <a:rPr lang="en-US" sz="3000" b="1" dirty="0">
                <a:solidFill>
                  <a:srgbClr val="0070C0"/>
                </a:solidFill>
                <a:effectLst>
                  <a:outerShdw blurRad="38100" dist="38100" dir="2700000" algn="tl">
                    <a:srgbClr val="000000">
                      <a:alpha val="43137"/>
                    </a:srgbClr>
                  </a:outerShdw>
                </a:effectLst>
              </a:rPr>
              <a:t>1926.150(c)(1)(viii) Fire extinguishers must be inspected and maintained</a:t>
            </a:r>
          </a:p>
        </p:txBody>
      </p:sp>
      <p:pic>
        <p:nvPicPr>
          <p:cNvPr id="4098" name="Picture 2" descr="eTool : Evacuation Plans and Procedures - Emergency Standards - Portable Fire  Extinguishers - Extinguisher Basics | Occupational Safety and Health  Administration">
            <a:extLst>
              <a:ext uri="{FF2B5EF4-FFF2-40B4-BE49-F238E27FC236}">
                <a16:creationId xmlns:a16="http://schemas.microsoft.com/office/drawing/2014/main" id="{3568627D-BF12-4F06-828B-A42B9D39D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1" y="1791703"/>
            <a:ext cx="3619501" cy="46725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eTool : Evacuation Plans and Procedures - Emergency Standards - Portable Fire  Extinguishers - Hydrostatic Testing | Occupational Safety and Health  Administration">
            <a:extLst>
              <a:ext uri="{FF2B5EF4-FFF2-40B4-BE49-F238E27FC236}">
                <a16:creationId xmlns:a16="http://schemas.microsoft.com/office/drawing/2014/main" id="{A3B0B537-447D-4885-BC7A-594E9386AB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1791703"/>
            <a:ext cx="3619500" cy="467259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Tool : Evacuation Plans and Procedures - Emergency Standards - Portable  Fire Extinguishers - Extinguisher Placement and Spacing | Occupational  Safety and Health Administration">
            <a:extLst>
              <a:ext uri="{FF2B5EF4-FFF2-40B4-BE49-F238E27FC236}">
                <a16:creationId xmlns:a16="http://schemas.microsoft.com/office/drawing/2014/main" id="{832EE129-B460-4FB0-85C6-0CE71C3F4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8" y="1791703"/>
            <a:ext cx="3619500" cy="467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09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920F-95CD-4900-A547-42C5EAA30958}"/>
              </a:ext>
            </a:extLst>
          </p:cNvPr>
          <p:cNvSpPr>
            <a:spLocks noGrp="1"/>
          </p:cNvSpPr>
          <p:nvPr>
            <p:ph type="title"/>
          </p:nvPr>
        </p:nvSpPr>
        <p:spPr>
          <a:xfrm>
            <a:off x="622300" y="203414"/>
            <a:ext cx="10515600" cy="760849"/>
          </a:xfrm>
        </p:spPr>
        <p:txBody>
          <a:bodyPr>
            <a:noAutofit/>
          </a:bodyPr>
          <a:lstStyle/>
          <a:p>
            <a:r>
              <a:rPr lang="en-US" b="1" dirty="0">
                <a:solidFill>
                  <a:srgbClr val="002060"/>
                </a:solidFill>
                <a:effectLst>
                  <a:outerShdw blurRad="38100" dist="38100" dir="2700000" algn="tl">
                    <a:srgbClr val="000000">
                      <a:alpha val="43137"/>
                    </a:srgbClr>
                  </a:outerShdw>
                </a:effectLst>
              </a:rPr>
              <a:t>Types of Fire Extinguishers</a:t>
            </a:r>
          </a:p>
        </p:txBody>
      </p:sp>
      <p:pic>
        <p:nvPicPr>
          <p:cNvPr id="1028" name="Picture 4">
            <a:extLst>
              <a:ext uri="{FF2B5EF4-FFF2-40B4-BE49-F238E27FC236}">
                <a16:creationId xmlns:a16="http://schemas.microsoft.com/office/drawing/2014/main" id="{EA89570A-5F67-4A28-8053-05A2BACA9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850" y="1365250"/>
            <a:ext cx="6076950" cy="3848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6" descr="Fire Extinguisher Class A, B, C, or D Labels w/ Usage Text">
            <a:extLst>
              <a:ext uri="{FF2B5EF4-FFF2-40B4-BE49-F238E27FC236}">
                <a16:creationId xmlns:a16="http://schemas.microsoft.com/office/drawing/2014/main" id="{F60D0296-16BC-4D06-BB5D-9775220526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13" y="1365250"/>
            <a:ext cx="4600575"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700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2839-3EFD-4429-9AA0-55F0C9C756C3}"/>
              </a:ext>
            </a:extLst>
          </p:cNvPr>
          <p:cNvSpPr>
            <a:spLocks noGrp="1"/>
          </p:cNvSpPr>
          <p:nvPr>
            <p:ph type="title"/>
          </p:nvPr>
        </p:nvSpPr>
        <p:spPr>
          <a:xfrm>
            <a:off x="381000" y="349736"/>
            <a:ext cx="10515600" cy="779462"/>
          </a:xfrm>
        </p:spPr>
        <p:txBody>
          <a:bodyPr>
            <a:noAutofit/>
          </a:bodyPr>
          <a:lstStyle/>
          <a:p>
            <a:r>
              <a:rPr lang="en-US" b="1" dirty="0">
                <a:solidFill>
                  <a:srgbClr val="002060"/>
                </a:solidFill>
                <a:effectLst>
                  <a:outerShdw blurRad="38100" dist="38100" dir="2700000" algn="tl">
                    <a:srgbClr val="000000">
                      <a:alpha val="43137"/>
                    </a:srgbClr>
                  </a:outerShdw>
                </a:effectLst>
              </a:rPr>
              <a:t>General: Fire Hose Connections</a:t>
            </a:r>
          </a:p>
        </p:txBody>
      </p:sp>
      <p:sp>
        <p:nvSpPr>
          <p:cNvPr id="3" name="Content Placeholder 2">
            <a:extLst>
              <a:ext uri="{FF2B5EF4-FFF2-40B4-BE49-F238E27FC236}">
                <a16:creationId xmlns:a16="http://schemas.microsoft.com/office/drawing/2014/main" id="{9FD88864-DB9C-4B96-AB31-18B6C8547128}"/>
              </a:ext>
            </a:extLst>
          </p:cNvPr>
          <p:cNvSpPr>
            <a:spLocks noGrp="1"/>
          </p:cNvSpPr>
          <p:nvPr>
            <p:ph idx="1"/>
          </p:nvPr>
        </p:nvSpPr>
        <p:spPr>
          <a:xfrm>
            <a:off x="381000" y="1204296"/>
            <a:ext cx="11430000" cy="540547"/>
          </a:xfrm>
        </p:spPr>
        <p:txBody>
          <a:bodyPr>
            <a:noAutofit/>
          </a:bodyPr>
          <a:lstStyle/>
          <a:p>
            <a:r>
              <a:rPr lang="en-US" sz="3000" b="1" dirty="0">
                <a:solidFill>
                  <a:srgbClr val="0070C0"/>
                </a:solidFill>
                <a:effectLst>
                  <a:outerShdw blurRad="38100" dist="38100" dir="2700000" algn="tl">
                    <a:srgbClr val="000000">
                      <a:alpha val="43137"/>
                    </a:srgbClr>
                  </a:outerShdw>
                </a:effectLst>
              </a:rPr>
              <a:t>1926 (c)(1)(iii) 1 ½ inch hose with 25 gallons/minute instead of type 2A extinguisher</a:t>
            </a:r>
          </a:p>
        </p:txBody>
      </p:sp>
      <p:pic>
        <p:nvPicPr>
          <p:cNvPr id="5" name="Picture 4" descr="A picture containing ground, tool&#10;&#10;Description automatically generated">
            <a:extLst>
              <a:ext uri="{FF2B5EF4-FFF2-40B4-BE49-F238E27FC236}">
                <a16:creationId xmlns:a16="http://schemas.microsoft.com/office/drawing/2014/main" id="{EA45E609-3EDD-40EB-A26C-7C94CE859D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78819" y="2776083"/>
            <a:ext cx="4265350" cy="3199012"/>
          </a:xfrm>
          <a:prstGeom prst="rect">
            <a:avLst/>
          </a:prstGeom>
        </p:spPr>
      </p:pic>
      <p:pic>
        <p:nvPicPr>
          <p:cNvPr id="7" name="Picture 6" descr="A picture containing ground, rock, stone, outdoor object&#10;&#10;Description automatically generated">
            <a:extLst>
              <a:ext uri="{FF2B5EF4-FFF2-40B4-BE49-F238E27FC236}">
                <a16:creationId xmlns:a16="http://schemas.microsoft.com/office/drawing/2014/main" id="{F700C2FF-5DC6-442D-8AF9-5485F2345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2169" y="2827173"/>
            <a:ext cx="4265349" cy="3199011"/>
          </a:xfrm>
          <a:prstGeom prst="rect">
            <a:avLst/>
          </a:prstGeom>
        </p:spPr>
      </p:pic>
      <p:pic>
        <p:nvPicPr>
          <p:cNvPr id="3074" name="Picture 2">
            <a:extLst>
              <a:ext uri="{FF2B5EF4-FFF2-40B4-BE49-F238E27FC236}">
                <a16:creationId xmlns:a16="http://schemas.microsoft.com/office/drawing/2014/main" id="{6E1431A8-F533-4212-8425-14DC54B3DC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1476" y="2294004"/>
            <a:ext cx="3669047" cy="421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294039"/>
      </p:ext>
    </p:extLst>
  </p:cSld>
  <p:clrMapOvr>
    <a:masterClrMapping/>
  </p:clrMapOvr>
</p:sld>
</file>

<file path=ppt/theme/theme1.xml><?xml version="1.0" encoding="utf-8"?>
<a:theme xmlns:a="http://schemas.openxmlformats.org/drawingml/2006/main" name="Metropolita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33570</TotalTime>
  <Words>4793</Words>
  <Application>Microsoft Office PowerPoint</Application>
  <PresentationFormat>Widescreen</PresentationFormat>
  <Paragraphs>305</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Helvetica Neue</vt:lpstr>
      <vt:lpstr>Open Sans</vt:lpstr>
      <vt:lpstr>Roboto</vt:lpstr>
      <vt:lpstr>Trebuchet MS</vt:lpstr>
      <vt:lpstr>Metropolitan</vt:lpstr>
      <vt:lpstr>4 Hour Worker Training for Fire Protection &amp; Fire Watch</vt:lpstr>
      <vt:lpstr>Learning Objectives </vt:lpstr>
      <vt:lpstr>Fire Protection</vt:lpstr>
      <vt:lpstr>Mounting Fire Extinguishers</vt:lpstr>
      <vt:lpstr>General: Portable Fire Extinguishers</vt:lpstr>
      <vt:lpstr>General: Fire Protection for Flammable Liquids</vt:lpstr>
      <vt:lpstr>General: Inspection</vt:lpstr>
      <vt:lpstr>Types of Fire Extinguishers</vt:lpstr>
      <vt:lpstr>General: Fire Hose Connections</vt:lpstr>
      <vt:lpstr>General: Fire Alarm Devices</vt:lpstr>
      <vt:lpstr>Fire Prevention: Ignition Sources</vt:lpstr>
      <vt:lpstr>Flammable Liquids</vt:lpstr>
      <vt:lpstr>1926.152 (b)(3) Flammable Liquid Storage</vt:lpstr>
      <vt:lpstr>1926.152 (b)(3) Flammable Liquid Storage</vt:lpstr>
      <vt:lpstr>1926.152(c)(1) Flammable Liquid Storage</vt:lpstr>
      <vt:lpstr>1926.152(e) Flammable Liquids</vt:lpstr>
      <vt:lpstr>Dust Explosion - CSB Video</vt:lpstr>
      <vt:lpstr>1926.350(a) Welding and Cutting</vt:lpstr>
      <vt:lpstr>1926.350 (b) Gas Welding and Cutting</vt:lpstr>
      <vt:lpstr>1926.350(d) Gas Welding and Cutting</vt:lpstr>
      <vt:lpstr>1926.350(f) Gas Welding and Cutting</vt:lpstr>
      <vt:lpstr>1926.350(g) Gas Welding and Cutting</vt:lpstr>
      <vt:lpstr>1926.350 (i) Welding and Cutting</vt:lpstr>
      <vt:lpstr>1910.252 and 1926.352 (e) Fire Watch Responsibilities</vt:lpstr>
      <vt:lpstr>Fire Protection for Hot Work</vt:lpstr>
      <vt:lpstr>Hot Work in Industrial Construction</vt:lpstr>
      <vt:lpstr>Hot Work Permit</vt:lpstr>
      <vt:lpstr>Cold Cutting Steel - CSB Video</vt:lpstr>
      <vt:lpstr>Testing for Explosive Gases </vt:lpstr>
      <vt:lpstr>Gas Explosion – CSB Safety Video</vt:lpstr>
      <vt:lpstr>Worker Rights and Employer Responsibilities and Employer Responsibilities and Employer Responsibilities</vt:lpstr>
      <vt:lpstr>PowerPoint Presentation</vt:lpstr>
      <vt:lpstr>More Information Visit: WWW.OSHA.Gov/Fire-safety</vt:lpstr>
      <vt:lpstr> OSHA Videos/Hands on Modules </vt:lpstr>
      <vt:lpstr>Reserved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Protection &amp; Fire Watch</dc:title>
  <dc:creator>Jim Arendas</dc:creator>
  <cp:lastModifiedBy>John Andershock</cp:lastModifiedBy>
  <cp:revision>111</cp:revision>
  <dcterms:created xsi:type="dcterms:W3CDTF">2021-10-27T14:50:28Z</dcterms:created>
  <dcterms:modified xsi:type="dcterms:W3CDTF">2022-02-01T16:36:49Z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5fe83b5-6c06-4168-b33b-20477bf9c793_Enabled">
    <vt:lpwstr>True</vt:lpwstr>
  </property>
  <property fmtid="{D5CDD505-2E9C-101B-9397-08002B2CF9AE}" pid="3" name="MSIP_Label_b5fe83b5-6c06-4168-b33b-20477bf9c793_SiteId">
    <vt:lpwstr>8394aafa-3edd-43d8-b71b-2681a4a11804</vt:lpwstr>
  </property>
  <property fmtid="{D5CDD505-2E9C-101B-9397-08002B2CF9AE}" pid="4" name="MSIP_Label_b5fe83b5-6c06-4168-b33b-20477bf9c793_Owner">
    <vt:lpwstr>Jandershock@emcor.net</vt:lpwstr>
  </property>
  <property fmtid="{D5CDD505-2E9C-101B-9397-08002B2CF9AE}" pid="5" name="MSIP_Label_b5fe83b5-6c06-4168-b33b-20477bf9c793_SetDate">
    <vt:lpwstr>2022-02-01T15:47:00.9496385Z</vt:lpwstr>
  </property>
  <property fmtid="{D5CDD505-2E9C-101B-9397-08002B2CF9AE}" pid="6" name="MSIP_Label_b5fe83b5-6c06-4168-b33b-20477bf9c793_Name">
    <vt:lpwstr>Confidential - PII</vt:lpwstr>
  </property>
  <property fmtid="{D5CDD505-2E9C-101B-9397-08002B2CF9AE}" pid="7" name="MSIP_Label_b5fe83b5-6c06-4168-b33b-20477bf9c793_Application">
    <vt:lpwstr>Microsoft Azure Information Protection</vt:lpwstr>
  </property>
  <property fmtid="{D5CDD505-2E9C-101B-9397-08002B2CF9AE}" pid="8" name="MSIP_Label_b5fe83b5-6c06-4168-b33b-20477bf9c793_ActionId">
    <vt:lpwstr>8e41db63-5cae-4564-8346-c49f646decb1</vt:lpwstr>
  </property>
  <property fmtid="{D5CDD505-2E9C-101B-9397-08002B2CF9AE}" pid="9" name="MSIP_Label_b5fe83b5-6c06-4168-b33b-20477bf9c793_Extended_MSFT_Method">
    <vt:lpwstr>Manual</vt:lpwstr>
  </property>
  <property fmtid="{D5CDD505-2E9C-101B-9397-08002B2CF9AE}" pid="10" name="Sensitivity">
    <vt:lpwstr>Confidential - PII</vt:lpwstr>
  </property>
</Properties>
</file>