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1"/>
    <p:sldMasterId id="2147483965" r:id="rId2"/>
  </p:sldMasterIdLst>
  <p:notesMasterIdLst>
    <p:notesMasterId r:id="rId35"/>
  </p:notesMasterIdLst>
  <p:sldIdLst>
    <p:sldId id="256" r:id="rId3"/>
    <p:sldId id="284" r:id="rId4"/>
    <p:sldId id="263" r:id="rId5"/>
    <p:sldId id="270" r:id="rId6"/>
    <p:sldId id="281" r:id="rId7"/>
    <p:sldId id="258" r:id="rId8"/>
    <p:sldId id="259" r:id="rId9"/>
    <p:sldId id="271" r:id="rId10"/>
    <p:sldId id="261" r:id="rId11"/>
    <p:sldId id="265" r:id="rId12"/>
    <p:sldId id="291" r:id="rId13"/>
    <p:sldId id="264" r:id="rId14"/>
    <p:sldId id="277" r:id="rId15"/>
    <p:sldId id="279" r:id="rId16"/>
    <p:sldId id="276" r:id="rId17"/>
    <p:sldId id="288" r:id="rId18"/>
    <p:sldId id="262" r:id="rId19"/>
    <p:sldId id="267" r:id="rId20"/>
    <p:sldId id="274" r:id="rId21"/>
    <p:sldId id="293" r:id="rId22"/>
    <p:sldId id="289" r:id="rId23"/>
    <p:sldId id="266" r:id="rId24"/>
    <p:sldId id="268" r:id="rId25"/>
    <p:sldId id="272" r:id="rId26"/>
    <p:sldId id="275" r:id="rId27"/>
    <p:sldId id="282" r:id="rId28"/>
    <p:sldId id="269" r:id="rId29"/>
    <p:sldId id="290" r:id="rId30"/>
    <p:sldId id="280" r:id="rId31"/>
    <p:sldId id="285" r:id="rId32"/>
    <p:sldId id="295" r:id="rId33"/>
    <p:sldId id="29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5" autoAdjust="0"/>
    <p:restoredTop sz="94569" autoAdjust="0"/>
  </p:normalViewPr>
  <p:slideViewPr>
    <p:cSldViewPr snapToGrid="0">
      <p:cViewPr varScale="1">
        <p:scale>
          <a:sx n="78" d="100"/>
          <a:sy n="78" d="100"/>
        </p:scale>
        <p:origin x="768" y="62"/>
      </p:cViewPr>
      <p:guideLst/>
    </p:cSldViewPr>
  </p:slideViewPr>
  <p:notesTextViewPr>
    <p:cViewPr>
      <p:scale>
        <a:sx n="3" d="2"/>
        <a:sy n="3" d="2"/>
      </p:scale>
      <p:origin x="0" y="0"/>
    </p:cViewPr>
  </p:notesTextViewPr>
  <p:sorterViewPr>
    <p:cViewPr varScale="1">
      <p:scale>
        <a:sx n="1" d="1"/>
        <a:sy n="1" d="1"/>
      </p:scale>
      <p:origin x="0" y="-76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596E07-F1AF-48B3-8B05-7378FC921CD5}"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EE965FB8-1166-4AD6-A89F-EE4C2A3237F0}">
      <dgm:prSet/>
      <dgm:spPr/>
      <dgm:t>
        <a:bodyPr/>
        <a:lstStyle/>
        <a:p>
          <a:r>
            <a:rPr lang="en-US" b="0" i="0" baseline="0" dirty="0"/>
            <a:t>Recent surveys have suggested that 64% of construction workers want better support for their physical health, mental health and overall wellbeing, with calls coming from within for the industry to have a better awareness of mental health. </a:t>
          </a:r>
          <a:endParaRPr lang="en-US" dirty="0"/>
        </a:p>
      </dgm:t>
    </dgm:pt>
    <dgm:pt modelId="{25CADC3D-19A6-45E9-B616-FB29700428B0}" type="parTrans" cxnId="{6D297573-E1C3-4B16-8B72-B3053C8181E1}">
      <dgm:prSet/>
      <dgm:spPr/>
      <dgm:t>
        <a:bodyPr/>
        <a:lstStyle/>
        <a:p>
          <a:endParaRPr lang="en-US"/>
        </a:p>
      </dgm:t>
    </dgm:pt>
    <dgm:pt modelId="{E39311B9-9BE8-48AF-A7A5-C97A82B7A154}" type="sibTrans" cxnId="{6D297573-E1C3-4B16-8B72-B3053C8181E1}">
      <dgm:prSet/>
      <dgm:spPr/>
      <dgm:t>
        <a:bodyPr/>
        <a:lstStyle/>
        <a:p>
          <a:endParaRPr lang="en-US"/>
        </a:p>
      </dgm:t>
    </dgm:pt>
    <dgm:pt modelId="{7B49D518-B5D1-47C5-ABD8-54B93B408393}">
      <dgm:prSet/>
      <dgm:spPr/>
      <dgm:t>
        <a:bodyPr/>
        <a:lstStyle/>
        <a:p>
          <a:r>
            <a:rPr lang="en-US" b="0" i="0" baseline="0" dirty="0"/>
            <a:t>The construction industry is male dominated, and the perception that the men who work within it are ‘tough’. </a:t>
          </a:r>
          <a:endParaRPr lang="en-US" dirty="0"/>
        </a:p>
      </dgm:t>
    </dgm:pt>
    <dgm:pt modelId="{8E2DF865-F4DF-467B-AF9A-45E974D7CC62}" type="parTrans" cxnId="{EE7E78CF-7457-41F1-B1A4-834C26A4E9AE}">
      <dgm:prSet/>
      <dgm:spPr/>
      <dgm:t>
        <a:bodyPr/>
        <a:lstStyle/>
        <a:p>
          <a:endParaRPr lang="en-US"/>
        </a:p>
      </dgm:t>
    </dgm:pt>
    <dgm:pt modelId="{A4B2E07C-582D-4C22-A31A-D4E908A4ADBF}" type="sibTrans" cxnId="{EE7E78CF-7457-41F1-B1A4-834C26A4E9AE}">
      <dgm:prSet/>
      <dgm:spPr/>
      <dgm:t>
        <a:bodyPr/>
        <a:lstStyle/>
        <a:p>
          <a:endParaRPr lang="en-US"/>
        </a:p>
      </dgm:t>
    </dgm:pt>
    <dgm:pt modelId="{A6D79B13-239C-4931-8E18-97336D6CFE1B}" type="pres">
      <dgm:prSet presAssocID="{C0596E07-F1AF-48B3-8B05-7378FC921CD5}" presName="hierChild1" presStyleCnt="0">
        <dgm:presLayoutVars>
          <dgm:chPref val="1"/>
          <dgm:dir/>
          <dgm:animOne val="branch"/>
          <dgm:animLvl val="lvl"/>
          <dgm:resizeHandles/>
        </dgm:presLayoutVars>
      </dgm:prSet>
      <dgm:spPr/>
    </dgm:pt>
    <dgm:pt modelId="{33D331A5-891F-4276-85D0-7EE8FEC974B3}" type="pres">
      <dgm:prSet presAssocID="{EE965FB8-1166-4AD6-A89F-EE4C2A3237F0}" presName="hierRoot1" presStyleCnt="0"/>
      <dgm:spPr/>
    </dgm:pt>
    <dgm:pt modelId="{7B498D30-0972-40A3-AE57-8178B85848FB}" type="pres">
      <dgm:prSet presAssocID="{EE965FB8-1166-4AD6-A89F-EE4C2A3237F0}" presName="composite" presStyleCnt="0"/>
      <dgm:spPr/>
    </dgm:pt>
    <dgm:pt modelId="{81A570C6-741E-4150-B89F-0B170A916F15}" type="pres">
      <dgm:prSet presAssocID="{EE965FB8-1166-4AD6-A89F-EE4C2A3237F0}" presName="background" presStyleLbl="node0" presStyleIdx="0" presStyleCnt="2"/>
      <dgm:spPr/>
    </dgm:pt>
    <dgm:pt modelId="{21E9C4C4-84A5-44B9-8C08-E0D9D64A8564}" type="pres">
      <dgm:prSet presAssocID="{EE965FB8-1166-4AD6-A89F-EE4C2A3237F0}" presName="text" presStyleLbl="fgAcc0" presStyleIdx="0" presStyleCnt="2" custLinFactX="17587" custLinFactNeighborX="100000" custLinFactNeighborY="-20676">
        <dgm:presLayoutVars>
          <dgm:chPref val="3"/>
        </dgm:presLayoutVars>
      </dgm:prSet>
      <dgm:spPr/>
    </dgm:pt>
    <dgm:pt modelId="{3B3A65A9-8B8E-4B19-A6D5-32BF7B61EECB}" type="pres">
      <dgm:prSet presAssocID="{EE965FB8-1166-4AD6-A89F-EE4C2A3237F0}" presName="hierChild2" presStyleCnt="0"/>
      <dgm:spPr/>
    </dgm:pt>
    <dgm:pt modelId="{CA574AF9-C029-4ACA-A943-C9DFBAB7FC9F}" type="pres">
      <dgm:prSet presAssocID="{7B49D518-B5D1-47C5-ABD8-54B93B408393}" presName="hierRoot1" presStyleCnt="0"/>
      <dgm:spPr/>
    </dgm:pt>
    <dgm:pt modelId="{5EB69C6A-CD51-4D5A-9F75-869F53A644C8}" type="pres">
      <dgm:prSet presAssocID="{7B49D518-B5D1-47C5-ABD8-54B93B408393}" presName="composite" presStyleCnt="0"/>
      <dgm:spPr/>
    </dgm:pt>
    <dgm:pt modelId="{36E0F82A-7142-41BA-8D0E-F60F596BBB68}" type="pres">
      <dgm:prSet presAssocID="{7B49D518-B5D1-47C5-ABD8-54B93B408393}" presName="background" presStyleLbl="node0" presStyleIdx="1" presStyleCnt="2"/>
      <dgm:spPr/>
    </dgm:pt>
    <dgm:pt modelId="{A7D2C238-6018-4BF4-8F1D-662DC757FAC5}" type="pres">
      <dgm:prSet presAssocID="{7B49D518-B5D1-47C5-ABD8-54B93B408393}" presName="text" presStyleLbl="fgAcc0" presStyleIdx="1" presStyleCnt="2" custLinFactX="-21497" custLinFactNeighborX="-100000" custLinFactNeighborY="-16987">
        <dgm:presLayoutVars>
          <dgm:chPref val="3"/>
        </dgm:presLayoutVars>
      </dgm:prSet>
      <dgm:spPr/>
    </dgm:pt>
    <dgm:pt modelId="{25AFEBB8-1455-493A-83A6-09EA8E8B3AD4}" type="pres">
      <dgm:prSet presAssocID="{7B49D518-B5D1-47C5-ABD8-54B93B408393}" presName="hierChild2" presStyleCnt="0"/>
      <dgm:spPr/>
    </dgm:pt>
  </dgm:ptLst>
  <dgm:cxnLst>
    <dgm:cxn modelId="{6C1C1B00-EB31-49DF-AA5F-A76EAB4970B6}" type="presOf" srcId="{C0596E07-F1AF-48B3-8B05-7378FC921CD5}" destId="{A6D79B13-239C-4931-8E18-97336D6CFE1B}" srcOrd="0" destOrd="0" presId="urn:microsoft.com/office/officeart/2005/8/layout/hierarchy1"/>
    <dgm:cxn modelId="{6D297573-E1C3-4B16-8B72-B3053C8181E1}" srcId="{C0596E07-F1AF-48B3-8B05-7378FC921CD5}" destId="{EE965FB8-1166-4AD6-A89F-EE4C2A3237F0}" srcOrd="0" destOrd="0" parTransId="{25CADC3D-19A6-45E9-B616-FB29700428B0}" sibTransId="{E39311B9-9BE8-48AF-A7A5-C97A82B7A154}"/>
    <dgm:cxn modelId="{A97BFBB4-E5C8-4D0C-9A0D-F2812B3C5647}" type="presOf" srcId="{EE965FB8-1166-4AD6-A89F-EE4C2A3237F0}" destId="{21E9C4C4-84A5-44B9-8C08-E0D9D64A8564}" srcOrd="0" destOrd="0" presId="urn:microsoft.com/office/officeart/2005/8/layout/hierarchy1"/>
    <dgm:cxn modelId="{EE7E78CF-7457-41F1-B1A4-834C26A4E9AE}" srcId="{C0596E07-F1AF-48B3-8B05-7378FC921CD5}" destId="{7B49D518-B5D1-47C5-ABD8-54B93B408393}" srcOrd="1" destOrd="0" parTransId="{8E2DF865-F4DF-467B-AF9A-45E974D7CC62}" sibTransId="{A4B2E07C-582D-4C22-A31A-D4E908A4ADBF}"/>
    <dgm:cxn modelId="{0D9A35F8-7745-49A7-8963-F2CEA3283328}" type="presOf" srcId="{7B49D518-B5D1-47C5-ABD8-54B93B408393}" destId="{A7D2C238-6018-4BF4-8F1D-662DC757FAC5}" srcOrd="0" destOrd="0" presId="urn:microsoft.com/office/officeart/2005/8/layout/hierarchy1"/>
    <dgm:cxn modelId="{60E4B02E-AC76-4718-9EC1-58A981899AEA}" type="presParOf" srcId="{A6D79B13-239C-4931-8E18-97336D6CFE1B}" destId="{33D331A5-891F-4276-85D0-7EE8FEC974B3}" srcOrd="0" destOrd="0" presId="urn:microsoft.com/office/officeart/2005/8/layout/hierarchy1"/>
    <dgm:cxn modelId="{2891CDA1-A7C0-4E80-AD6C-2EB87C8EA429}" type="presParOf" srcId="{33D331A5-891F-4276-85D0-7EE8FEC974B3}" destId="{7B498D30-0972-40A3-AE57-8178B85848FB}" srcOrd="0" destOrd="0" presId="urn:microsoft.com/office/officeart/2005/8/layout/hierarchy1"/>
    <dgm:cxn modelId="{BBBDF737-F9A1-480C-B45A-629E6CB49EC7}" type="presParOf" srcId="{7B498D30-0972-40A3-AE57-8178B85848FB}" destId="{81A570C6-741E-4150-B89F-0B170A916F15}" srcOrd="0" destOrd="0" presId="urn:microsoft.com/office/officeart/2005/8/layout/hierarchy1"/>
    <dgm:cxn modelId="{FFA07307-0B4E-4D83-8568-43929A041A80}" type="presParOf" srcId="{7B498D30-0972-40A3-AE57-8178B85848FB}" destId="{21E9C4C4-84A5-44B9-8C08-E0D9D64A8564}" srcOrd="1" destOrd="0" presId="urn:microsoft.com/office/officeart/2005/8/layout/hierarchy1"/>
    <dgm:cxn modelId="{7CC5EC5C-999F-4C9A-B840-E11E404E4E76}" type="presParOf" srcId="{33D331A5-891F-4276-85D0-7EE8FEC974B3}" destId="{3B3A65A9-8B8E-4B19-A6D5-32BF7B61EECB}" srcOrd="1" destOrd="0" presId="urn:microsoft.com/office/officeart/2005/8/layout/hierarchy1"/>
    <dgm:cxn modelId="{C9005CFF-94CC-418A-ABB5-58B2FBFCA6A9}" type="presParOf" srcId="{A6D79B13-239C-4931-8E18-97336D6CFE1B}" destId="{CA574AF9-C029-4ACA-A943-C9DFBAB7FC9F}" srcOrd="1" destOrd="0" presId="urn:microsoft.com/office/officeart/2005/8/layout/hierarchy1"/>
    <dgm:cxn modelId="{098EC1BB-DEEE-462B-8F45-77CA5B49B7F1}" type="presParOf" srcId="{CA574AF9-C029-4ACA-A943-C9DFBAB7FC9F}" destId="{5EB69C6A-CD51-4D5A-9F75-869F53A644C8}" srcOrd="0" destOrd="0" presId="urn:microsoft.com/office/officeart/2005/8/layout/hierarchy1"/>
    <dgm:cxn modelId="{A66E1F45-18D8-458D-A061-73D938ECD0F4}" type="presParOf" srcId="{5EB69C6A-CD51-4D5A-9F75-869F53A644C8}" destId="{36E0F82A-7142-41BA-8D0E-F60F596BBB68}" srcOrd="0" destOrd="0" presId="urn:microsoft.com/office/officeart/2005/8/layout/hierarchy1"/>
    <dgm:cxn modelId="{54831557-12C3-4DE4-9F85-7B6A332A9AD9}" type="presParOf" srcId="{5EB69C6A-CD51-4D5A-9F75-869F53A644C8}" destId="{A7D2C238-6018-4BF4-8F1D-662DC757FAC5}" srcOrd="1" destOrd="0" presId="urn:microsoft.com/office/officeart/2005/8/layout/hierarchy1"/>
    <dgm:cxn modelId="{EE3D78EC-B6C5-48C7-BAFA-CD2ED2BD6CE0}" type="presParOf" srcId="{CA574AF9-C029-4ACA-A943-C9DFBAB7FC9F}" destId="{25AFEBB8-1455-493A-83A6-09EA8E8B3AD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570C6-741E-4150-B89F-0B170A916F15}">
      <dsp:nvSpPr>
        <dsp:cNvPr id="0" name=""/>
        <dsp:cNvSpPr/>
      </dsp:nvSpPr>
      <dsp:spPr>
        <a:xfrm>
          <a:off x="5229096" y="-457350"/>
          <a:ext cx="4332795" cy="2751325"/>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E9C4C4-84A5-44B9-8C08-E0D9D64A8564}">
      <dsp:nvSpPr>
        <dsp:cNvPr id="0" name=""/>
        <dsp:cNvSpPr/>
      </dsp:nvSpPr>
      <dsp:spPr>
        <a:xfrm>
          <a:off x="5710517" y="0"/>
          <a:ext cx="4332795" cy="2751325"/>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baseline="0" dirty="0"/>
            <a:t>Recent surveys have suggested that 64% of construction workers want better support for their physical health, mental health and overall wellbeing, with calls coming from within for the industry to have a better awareness of mental health. </a:t>
          </a:r>
          <a:endParaRPr lang="en-US" sz="2100" kern="1200" dirty="0"/>
        </a:p>
      </dsp:txBody>
      <dsp:txXfrm>
        <a:off x="5791101" y="80584"/>
        <a:ext cx="4171627" cy="2590157"/>
      </dsp:txXfrm>
    </dsp:sp>
    <dsp:sp modelId="{36E0F82A-7142-41BA-8D0E-F60F596BBB68}">
      <dsp:nvSpPr>
        <dsp:cNvPr id="0" name=""/>
        <dsp:cNvSpPr/>
      </dsp:nvSpPr>
      <dsp:spPr>
        <a:xfrm>
          <a:off x="165713" y="-457350"/>
          <a:ext cx="4332795" cy="2751325"/>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2C238-6018-4BF4-8F1D-662DC757FAC5}">
      <dsp:nvSpPr>
        <dsp:cNvPr id="0" name=""/>
        <dsp:cNvSpPr/>
      </dsp:nvSpPr>
      <dsp:spPr>
        <a:xfrm>
          <a:off x="647135" y="0"/>
          <a:ext cx="4332795" cy="2751325"/>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baseline="0" dirty="0"/>
            <a:t>The construction industry is male dominated, and the perception that the men who work within it are ‘tough’. </a:t>
          </a:r>
          <a:endParaRPr lang="en-US" sz="2100" kern="1200" dirty="0"/>
        </a:p>
      </dsp:txBody>
      <dsp:txXfrm>
        <a:off x="727719" y="80584"/>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5CE88-2D2A-4ACC-88EE-6DA7FEE706B5}"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98DF2-3E8A-4D6E-98D7-0C69250F13F4}" type="slidenum">
              <a:rPr lang="en-US" smtClean="0"/>
              <a:t>‹#›</a:t>
            </a:fld>
            <a:endParaRPr lang="en-US"/>
          </a:p>
        </p:txBody>
      </p:sp>
    </p:spTree>
    <p:extLst>
      <p:ext uri="{BB962C8B-B14F-4D97-AF65-F5344CB8AC3E}">
        <p14:creationId xmlns:p14="http://schemas.microsoft.com/office/powerpoint/2010/main" val="3950894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nstructionsuicideprevention.com/resources"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constructionsuicideprevention.com/how-to-participate"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onstructionsuicideprevention.com/resources"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constructionsuicideprevention.com/how-to-participat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1 is intended to identify the depth of the issue within the construction industry.  </a:t>
            </a:r>
          </a:p>
        </p:txBody>
      </p:sp>
      <p:sp>
        <p:nvSpPr>
          <p:cNvPr id="4" name="Slide Number Placeholder 3"/>
          <p:cNvSpPr>
            <a:spLocks noGrp="1"/>
          </p:cNvSpPr>
          <p:nvPr>
            <p:ph type="sldNum" sz="quarter" idx="5"/>
          </p:nvPr>
        </p:nvSpPr>
        <p:spPr/>
        <p:txBody>
          <a:bodyPr/>
          <a:lstStyle/>
          <a:p>
            <a:fld id="{88598DF2-3E8A-4D6E-98D7-0C69250F13F4}" type="slidenum">
              <a:rPr lang="en-US" smtClean="0"/>
              <a:t>2</a:t>
            </a:fld>
            <a:endParaRPr lang="en-US"/>
          </a:p>
        </p:txBody>
      </p:sp>
    </p:spTree>
    <p:extLst>
      <p:ext uri="{BB962C8B-B14F-4D97-AF65-F5344CB8AC3E}">
        <p14:creationId xmlns:p14="http://schemas.microsoft.com/office/powerpoint/2010/main" val="3771020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Suicide</a:t>
            </a:r>
          </a:p>
        </p:txBody>
      </p:sp>
      <p:sp>
        <p:nvSpPr>
          <p:cNvPr id="4" name="Slide Number Placeholder 3"/>
          <p:cNvSpPr>
            <a:spLocks noGrp="1"/>
          </p:cNvSpPr>
          <p:nvPr>
            <p:ph type="sldNum" sz="quarter" idx="5"/>
          </p:nvPr>
        </p:nvSpPr>
        <p:spPr/>
        <p:txBody>
          <a:bodyPr/>
          <a:lstStyle/>
          <a:p>
            <a:fld id="{88598DF2-3E8A-4D6E-98D7-0C69250F13F4}" type="slidenum">
              <a:rPr lang="en-US" smtClean="0"/>
              <a:t>13</a:t>
            </a:fld>
            <a:endParaRPr lang="en-US"/>
          </a:p>
        </p:txBody>
      </p:sp>
    </p:spTree>
    <p:extLst>
      <p:ext uri="{BB962C8B-B14F-4D97-AF65-F5344CB8AC3E}">
        <p14:creationId xmlns:p14="http://schemas.microsoft.com/office/powerpoint/2010/main" val="2396337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Suicide Prevention</a:t>
            </a:r>
          </a:p>
          <a:p>
            <a:endParaRPr lang="en-US" dirty="0"/>
          </a:p>
          <a:p>
            <a:r>
              <a:rPr lang="en-US" dirty="0"/>
              <a:t>https://www.cdc.gov/suicide/factors/index.html#factors-protect</a:t>
            </a:r>
          </a:p>
        </p:txBody>
      </p:sp>
      <p:sp>
        <p:nvSpPr>
          <p:cNvPr id="4" name="Slide Number Placeholder 3"/>
          <p:cNvSpPr>
            <a:spLocks noGrp="1"/>
          </p:cNvSpPr>
          <p:nvPr>
            <p:ph type="sldNum" sz="quarter" idx="5"/>
          </p:nvPr>
        </p:nvSpPr>
        <p:spPr/>
        <p:txBody>
          <a:bodyPr/>
          <a:lstStyle/>
          <a:p>
            <a:fld id="{88598DF2-3E8A-4D6E-98D7-0C69250F13F4}" type="slidenum">
              <a:rPr lang="en-US" smtClean="0"/>
              <a:t>14</a:t>
            </a:fld>
            <a:endParaRPr lang="en-US"/>
          </a:p>
        </p:txBody>
      </p:sp>
    </p:spTree>
    <p:extLst>
      <p:ext uri="{BB962C8B-B14F-4D97-AF65-F5344CB8AC3E}">
        <p14:creationId xmlns:p14="http://schemas.microsoft.com/office/powerpoint/2010/main" val="2485930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Department of Labor Video Suicide Prevention Video</a:t>
            </a:r>
          </a:p>
        </p:txBody>
      </p:sp>
      <p:sp>
        <p:nvSpPr>
          <p:cNvPr id="4" name="Slide Number Placeholder 3"/>
          <p:cNvSpPr>
            <a:spLocks noGrp="1"/>
          </p:cNvSpPr>
          <p:nvPr>
            <p:ph type="sldNum" sz="quarter" idx="5"/>
          </p:nvPr>
        </p:nvSpPr>
        <p:spPr/>
        <p:txBody>
          <a:bodyPr/>
          <a:lstStyle/>
          <a:p>
            <a:fld id="{88598DF2-3E8A-4D6E-98D7-0C69250F13F4}" type="slidenum">
              <a:rPr lang="en-US" smtClean="0"/>
              <a:t>15</a:t>
            </a:fld>
            <a:endParaRPr lang="en-US"/>
          </a:p>
        </p:txBody>
      </p:sp>
    </p:spTree>
    <p:extLst>
      <p:ext uri="{BB962C8B-B14F-4D97-AF65-F5344CB8AC3E}">
        <p14:creationId xmlns:p14="http://schemas.microsoft.com/office/powerpoint/2010/main" val="3171412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3 is intended to facilitate discuss related to identifying systems in coworkers</a:t>
            </a:r>
          </a:p>
        </p:txBody>
      </p:sp>
      <p:sp>
        <p:nvSpPr>
          <p:cNvPr id="4" name="Slide Number Placeholder 3"/>
          <p:cNvSpPr>
            <a:spLocks noGrp="1"/>
          </p:cNvSpPr>
          <p:nvPr>
            <p:ph type="sldNum" sz="quarter" idx="5"/>
          </p:nvPr>
        </p:nvSpPr>
        <p:spPr/>
        <p:txBody>
          <a:bodyPr/>
          <a:lstStyle/>
          <a:p>
            <a:fld id="{88598DF2-3E8A-4D6E-98D7-0C69250F13F4}" type="slidenum">
              <a:rPr lang="en-US" smtClean="0"/>
              <a:t>16</a:t>
            </a:fld>
            <a:endParaRPr lang="en-US"/>
          </a:p>
        </p:txBody>
      </p:sp>
    </p:spTree>
    <p:extLst>
      <p:ext uri="{BB962C8B-B14F-4D97-AF65-F5344CB8AC3E}">
        <p14:creationId xmlns:p14="http://schemas.microsoft.com/office/powerpoint/2010/main" val="186061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provided by US Department of Labor, OSHA Suicide prevention web-site</a:t>
            </a:r>
          </a:p>
        </p:txBody>
      </p:sp>
      <p:sp>
        <p:nvSpPr>
          <p:cNvPr id="4" name="Slide Number Placeholder 3"/>
          <p:cNvSpPr>
            <a:spLocks noGrp="1"/>
          </p:cNvSpPr>
          <p:nvPr>
            <p:ph type="sldNum" sz="quarter" idx="5"/>
          </p:nvPr>
        </p:nvSpPr>
        <p:spPr/>
        <p:txBody>
          <a:bodyPr/>
          <a:lstStyle/>
          <a:p>
            <a:fld id="{88598DF2-3E8A-4D6E-98D7-0C69250F13F4}" type="slidenum">
              <a:rPr lang="en-US" smtClean="0"/>
              <a:t>17</a:t>
            </a:fld>
            <a:endParaRPr lang="en-US"/>
          </a:p>
        </p:txBody>
      </p:sp>
    </p:spTree>
    <p:extLst>
      <p:ext uri="{BB962C8B-B14F-4D97-AF65-F5344CB8AC3E}">
        <p14:creationId xmlns:p14="http://schemas.microsoft.com/office/powerpoint/2010/main" val="927996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Information provided by US Department of Labor, OSHA Suicide prevention web-site</a:t>
            </a:r>
          </a:p>
          <a:p>
            <a:endParaRPr lang="en-US" dirty="0"/>
          </a:p>
        </p:txBody>
      </p:sp>
      <p:sp>
        <p:nvSpPr>
          <p:cNvPr id="4" name="Slide Number Placeholder 3"/>
          <p:cNvSpPr>
            <a:spLocks noGrp="1"/>
          </p:cNvSpPr>
          <p:nvPr>
            <p:ph type="sldNum" sz="quarter" idx="5"/>
          </p:nvPr>
        </p:nvSpPr>
        <p:spPr/>
        <p:txBody>
          <a:bodyPr/>
          <a:lstStyle/>
          <a:p>
            <a:fld id="{88598DF2-3E8A-4D6E-98D7-0C69250F13F4}" type="slidenum">
              <a:rPr lang="en-US" smtClean="0"/>
              <a:t>18</a:t>
            </a:fld>
            <a:endParaRPr lang="en-US"/>
          </a:p>
        </p:txBody>
      </p:sp>
    </p:spTree>
    <p:extLst>
      <p:ext uri="{BB962C8B-B14F-4D97-AF65-F5344CB8AC3E}">
        <p14:creationId xmlns:p14="http://schemas.microsoft.com/office/powerpoint/2010/main" val="388186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Center </a:t>
            </a:r>
            <a:r>
              <a:rPr lang="en-US" dirty="0" err="1"/>
              <a:t>fpr</a:t>
            </a:r>
            <a:r>
              <a:rPr lang="en-US" dirty="0"/>
              <a:t> Worker Protection Start a Conversation Poster - https://www.cpwr.com/wp-content/uploads/suicide_prevention_infographic_1-start_a_conversation.pdf</a:t>
            </a:r>
          </a:p>
        </p:txBody>
      </p:sp>
      <p:sp>
        <p:nvSpPr>
          <p:cNvPr id="4" name="Slide Number Placeholder 3"/>
          <p:cNvSpPr>
            <a:spLocks noGrp="1"/>
          </p:cNvSpPr>
          <p:nvPr>
            <p:ph type="sldNum" sz="quarter" idx="5"/>
          </p:nvPr>
        </p:nvSpPr>
        <p:spPr/>
        <p:txBody>
          <a:bodyPr/>
          <a:lstStyle/>
          <a:p>
            <a:fld id="{88598DF2-3E8A-4D6E-98D7-0C69250F13F4}" type="slidenum">
              <a:rPr lang="en-US" smtClean="0"/>
              <a:t>20</a:t>
            </a:fld>
            <a:endParaRPr lang="en-US"/>
          </a:p>
        </p:txBody>
      </p:sp>
    </p:spTree>
    <p:extLst>
      <p:ext uri="{BB962C8B-B14F-4D97-AF65-F5344CB8AC3E}">
        <p14:creationId xmlns:p14="http://schemas.microsoft.com/office/powerpoint/2010/main" val="2917541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4 is intended to provide potential options for supporting coworker displaying suicide symptoms</a:t>
            </a:r>
          </a:p>
        </p:txBody>
      </p:sp>
      <p:sp>
        <p:nvSpPr>
          <p:cNvPr id="4" name="Slide Number Placeholder 3"/>
          <p:cNvSpPr>
            <a:spLocks noGrp="1"/>
          </p:cNvSpPr>
          <p:nvPr>
            <p:ph type="sldNum" sz="quarter" idx="5"/>
          </p:nvPr>
        </p:nvSpPr>
        <p:spPr/>
        <p:txBody>
          <a:bodyPr/>
          <a:lstStyle/>
          <a:p>
            <a:fld id="{88598DF2-3E8A-4D6E-98D7-0C69250F13F4}" type="slidenum">
              <a:rPr lang="en-US" smtClean="0"/>
              <a:t>21</a:t>
            </a:fld>
            <a:endParaRPr lang="en-US"/>
          </a:p>
        </p:txBody>
      </p:sp>
    </p:spTree>
    <p:extLst>
      <p:ext uri="{BB962C8B-B14F-4D97-AF65-F5344CB8AC3E}">
        <p14:creationId xmlns:p14="http://schemas.microsoft.com/office/powerpoint/2010/main" val="3665808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provided by CWPR - https://www.cpwr.com/wp-content/uploads/TT-Suicide-Prevention.pdf</a:t>
            </a:r>
          </a:p>
          <a:p>
            <a:endParaRPr lang="en-US" dirty="0"/>
          </a:p>
          <a:p>
            <a:endParaRPr lang="en-US" dirty="0"/>
          </a:p>
        </p:txBody>
      </p:sp>
      <p:sp>
        <p:nvSpPr>
          <p:cNvPr id="4" name="Slide Number Placeholder 3"/>
          <p:cNvSpPr>
            <a:spLocks noGrp="1"/>
          </p:cNvSpPr>
          <p:nvPr>
            <p:ph type="sldNum" sz="quarter" idx="5"/>
          </p:nvPr>
        </p:nvSpPr>
        <p:spPr/>
        <p:txBody>
          <a:bodyPr/>
          <a:lstStyle/>
          <a:p>
            <a:fld id="{88598DF2-3E8A-4D6E-98D7-0C69250F13F4}" type="slidenum">
              <a:rPr lang="en-US" smtClean="0"/>
              <a:t>26</a:t>
            </a:fld>
            <a:endParaRPr lang="en-US"/>
          </a:p>
        </p:txBody>
      </p:sp>
    </p:spTree>
    <p:extLst>
      <p:ext uri="{BB962C8B-B14F-4D97-AF65-F5344CB8AC3E}">
        <p14:creationId xmlns:p14="http://schemas.microsoft.com/office/powerpoint/2010/main" val="2056740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CWPR – Resource Page “Reach Out Poster” - https://www.cpwr.com/wp-content/uploads/suicide_prevention_infographic_2-reach_out.pdf</a:t>
            </a:r>
          </a:p>
        </p:txBody>
      </p:sp>
      <p:sp>
        <p:nvSpPr>
          <p:cNvPr id="4" name="Slide Number Placeholder 3"/>
          <p:cNvSpPr>
            <a:spLocks noGrp="1"/>
          </p:cNvSpPr>
          <p:nvPr>
            <p:ph type="sldNum" sz="quarter" idx="5"/>
          </p:nvPr>
        </p:nvSpPr>
        <p:spPr/>
        <p:txBody>
          <a:bodyPr/>
          <a:lstStyle/>
          <a:p>
            <a:fld id="{88598DF2-3E8A-4D6E-98D7-0C69250F13F4}" type="slidenum">
              <a:rPr lang="en-US" smtClean="0"/>
              <a:t>27</a:t>
            </a:fld>
            <a:endParaRPr lang="en-US"/>
          </a:p>
        </p:txBody>
      </p:sp>
    </p:spTree>
    <p:extLst>
      <p:ext uri="{BB962C8B-B14F-4D97-AF65-F5344CB8AC3E}">
        <p14:creationId xmlns:p14="http://schemas.microsoft.com/office/powerpoint/2010/main" val="349096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intended to initiate conversation related to the topic of suicide in the workplace.  The target audience, construction personnel my not </a:t>
            </a:r>
            <a:r>
              <a:rPr lang="en-US" dirty="0" err="1"/>
              <a:t>considure</a:t>
            </a:r>
            <a:r>
              <a:rPr lang="en-US" dirty="0"/>
              <a:t> this an issue with our industry</a:t>
            </a:r>
          </a:p>
        </p:txBody>
      </p:sp>
      <p:sp>
        <p:nvSpPr>
          <p:cNvPr id="4" name="Slide Number Placeholder 3"/>
          <p:cNvSpPr>
            <a:spLocks noGrp="1"/>
          </p:cNvSpPr>
          <p:nvPr>
            <p:ph type="sldNum" sz="quarter" idx="5"/>
          </p:nvPr>
        </p:nvSpPr>
        <p:spPr/>
        <p:txBody>
          <a:bodyPr/>
          <a:lstStyle/>
          <a:p>
            <a:fld id="{88598DF2-3E8A-4D6E-98D7-0C69250F13F4}" type="slidenum">
              <a:rPr lang="en-US" smtClean="0"/>
              <a:t>3</a:t>
            </a:fld>
            <a:endParaRPr lang="en-US"/>
          </a:p>
        </p:txBody>
      </p:sp>
    </p:spTree>
    <p:extLst>
      <p:ext uri="{BB962C8B-B14F-4D97-AF65-F5344CB8AC3E}">
        <p14:creationId xmlns:p14="http://schemas.microsoft.com/office/powerpoint/2010/main" val="993710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5 is tended to promote Construction Suicide Prevention Week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414042"/>
                </a:solidFill>
                <a:effectLst/>
                <a:latin typeface="Calibri" panose="020F0502020204030204" pitchFamily="34" charset="0"/>
                <a:cs typeface="Calibri" panose="020F0502020204030204" pitchFamily="34" charset="0"/>
              </a:rPr>
              <a:t>Use the </a:t>
            </a:r>
            <a:r>
              <a:rPr lang="en-US" sz="1200" b="0" i="0" u="none" strike="noStrike" dirty="0">
                <a:solidFill>
                  <a:srgbClr val="562E89"/>
                </a:solidFill>
                <a:effectLst/>
                <a:latin typeface="Calibri" panose="020F0502020204030204" pitchFamily="34" charset="0"/>
                <a:cs typeface="Calibri" panose="020F0502020204030204" pitchFamily="34" charset="0"/>
                <a:hlinkClick r:id="rId3"/>
              </a:rPr>
              <a:t>resources</a:t>
            </a:r>
            <a:r>
              <a:rPr lang="en-US" sz="1200" b="0" i="0" dirty="0">
                <a:solidFill>
                  <a:srgbClr val="414042"/>
                </a:solidFill>
                <a:effectLst/>
                <a:latin typeface="Calibri" panose="020F0502020204030204" pitchFamily="34" charset="0"/>
                <a:cs typeface="Calibri" panose="020F0502020204030204" pitchFamily="34" charset="0"/>
              </a:rPr>
              <a:t> provided to plan activities with your workers during Suicide Prevention Week and </a:t>
            </a:r>
            <a:r>
              <a:rPr lang="en-US" sz="1200" b="0" i="0" u="none" strike="noStrike" dirty="0">
                <a:solidFill>
                  <a:srgbClr val="562E89"/>
                </a:solidFill>
                <a:effectLst/>
                <a:latin typeface="Calibri" panose="020F0502020204030204" pitchFamily="34" charset="0"/>
                <a:cs typeface="Calibri" panose="020F0502020204030204" pitchFamily="34" charset="0"/>
                <a:hlinkClick r:id="rId4"/>
              </a:rPr>
              <a:t>let us know</a:t>
            </a:r>
            <a:r>
              <a:rPr lang="en-US" sz="1200" b="0" i="0" dirty="0">
                <a:solidFill>
                  <a:srgbClr val="414042"/>
                </a:solidFill>
                <a:effectLst/>
                <a:latin typeface="Calibri" panose="020F0502020204030204" pitchFamily="34" charset="0"/>
                <a:cs typeface="Calibri" panose="020F0502020204030204" pitchFamily="34" charset="0"/>
              </a:rPr>
              <a:t> how you participated. Participating companies will receive an OSHA-recognized, industry-endorsed certificate of participation and badge you can display on your website and social media.</a:t>
            </a:r>
          </a:p>
          <a:p>
            <a:endParaRPr lang="en-US" dirty="0"/>
          </a:p>
        </p:txBody>
      </p:sp>
      <p:sp>
        <p:nvSpPr>
          <p:cNvPr id="4" name="Slide Number Placeholder 3"/>
          <p:cNvSpPr>
            <a:spLocks noGrp="1"/>
          </p:cNvSpPr>
          <p:nvPr>
            <p:ph type="sldNum" sz="quarter" idx="5"/>
          </p:nvPr>
        </p:nvSpPr>
        <p:spPr/>
        <p:txBody>
          <a:bodyPr/>
          <a:lstStyle/>
          <a:p>
            <a:fld id="{88598DF2-3E8A-4D6E-98D7-0C69250F13F4}" type="slidenum">
              <a:rPr lang="en-US" smtClean="0"/>
              <a:t>28</a:t>
            </a:fld>
            <a:endParaRPr lang="en-US"/>
          </a:p>
        </p:txBody>
      </p:sp>
    </p:spTree>
    <p:extLst>
      <p:ext uri="{BB962C8B-B14F-4D97-AF65-F5344CB8AC3E}">
        <p14:creationId xmlns:p14="http://schemas.microsoft.com/office/powerpoint/2010/main" val="1735957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414042"/>
                </a:solidFill>
                <a:effectLst/>
                <a:latin typeface="Calibri" panose="020F0502020204030204" pitchFamily="34" charset="0"/>
                <a:cs typeface="Calibri" panose="020F0502020204030204" pitchFamily="34" charset="0"/>
              </a:rPr>
              <a:t>Use the </a:t>
            </a:r>
            <a:r>
              <a:rPr lang="en-US" sz="1200" b="0" i="0" u="none" strike="noStrike" dirty="0">
                <a:solidFill>
                  <a:srgbClr val="562E89"/>
                </a:solidFill>
                <a:effectLst/>
                <a:latin typeface="Calibri" panose="020F0502020204030204" pitchFamily="34" charset="0"/>
                <a:cs typeface="Calibri" panose="020F0502020204030204" pitchFamily="34" charset="0"/>
                <a:hlinkClick r:id="rId3"/>
              </a:rPr>
              <a:t>resources</a:t>
            </a:r>
            <a:r>
              <a:rPr lang="en-US" sz="1200" b="0" i="0" dirty="0">
                <a:solidFill>
                  <a:srgbClr val="414042"/>
                </a:solidFill>
                <a:effectLst/>
                <a:latin typeface="Calibri" panose="020F0502020204030204" pitchFamily="34" charset="0"/>
                <a:cs typeface="Calibri" panose="020F0502020204030204" pitchFamily="34" charset="0"/>
              </a:rPr>
              <a:t> provided to plan activities with your workers during Suicide Prevention Week and </a:t>
            </a:r>
            <a:r>
              <a:rPr lang="en-US" sz="1200" b="0" i="0" u="none" strike="noStrike" dirty="0">
                <a:solidFill>
                  <a:srgbClr val="562E89"/>
                </a:solidFill>
                <a:effectLst/>
                <a:latin typeface="Calibri" panose="020F0502020204030204" pitchFamily="34" charset="0"/>
                <a:cs typeface="Calibri" panose="020F0502020204030204" pitchFamily="34" charset="0"/>
                <a:hlinkClick r:id="rId4"/>
              </a:rPr>
              <a:t>let us know</a:t>
            </a:r>
            <a:r>
              <a:rPr lang="en-US" sz="1200" b="0" i="0" dirty="0">
                <a:solidFill>
                  <a:srgbClr val="414042"/>
                </a:solidFill>
                <a:effectLst/>
                <a:latin typeface="Calibri" panose="020F0502020204030204" pitchFamily="34" charset="0"/>
                <a:cs typeface="Calibri" panose="020F0502020204030204" pitchFamily="34" charset="0"/>
              </a:rPr>
              <a:t> how you participated. Participating companies will receive an OSHA-recognized, industry-endorsed certificate of participation and badge you can display on your website and social media.</a:t>
            </a:r>
          </a:p>
          <a:p>
            <a:endParaRPr lang="en-US" dirty="0"/>
          </a:p>
        </p:txBody>
      </p:sp>
      <p:sp>
        <p:nvSpPr>
          <p:cNvPr id="4" name="Slide Number Placeholder 3"/>
          <p:cNvSpPr>
            <a:spLocks noGrp="1"/>
          </p:cNvSpPr>
          <p:nvPr>
            <p:ph type="sldNum" sz="quarter" idx="5"/>
          </p:nvPr>
        </p:nvSpPr>
        <p:spPr/>
        <p:txBody>
          <a:bodyPr/>
          <a:lstStyle/>
          <a:p>
            <a:fld id="{88598DF2-3E8A-4D6E-98D7-0C69250F13F4}" type="slidenum">
              <a:rPr lang="en-US" smtClean="0"/>
              <a:t>30</a:t>
            </a:fld>
            <a:endParaRPr lang="en-US"/>
          </a:p>
        </p:txBody>
      </p:sp>
    </p:spTree>
    <p:extLst>
      <p:ext uri="{BB962C8B-B14F-4D97-AF65-F5344CB8AC3E}">
        <p14:creationId xmlns:p14="http://schemas.microsoft.com/office/powerpoint/2010/main" val="128917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statistics are available on the CDC Website https://www.cdc.gov/suicide/facts/index.html</a:t>
            </a:r>
          </a:p>
        </p:txBody>
      </p:sp>
      <p:sp>
        <p:nvSpPr>
          <p:cNvPr id="4" name="Slide Number Placeholder 3"/>
          <p:cNvSpPr>
            <a:spLocks noGrp="1"/>
          </p:cNvSpPr>
          <p:nvPr>
            <p:ph type="sldNum" sz="quarter" idx="5"/>
          </p:nvPr>
        </p:nvSpPr>
        <p:spPr/>
        <p:txBody>
          <a:bodyPr/>
          <a:lstStyle/>
          <a:p>
            <a:fld id="{88598DF2-3E8A-4D6E-98D7-0C69250F13F4}" type="slidenum">
              <a:rPr lang="en-US" smtClean="0"/>
              <a:t>4</a:t>
            </a:fld>
            <a:endParaRPr lang="en-US"/>
          </a:p>
        </p:txBody>
      </p:sp>
    </p:spTree>
    <p:extLst>
      <p:ext uri="{BB962C8B-B14F-4D97-AF65-F5344CB8AC3E}">
        <p14:creationId xmlns:p14="http://schemas.microsoft.com/office/powerpoint/2010/main" val="2763881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31313"/>
                </a:solidFill>
                <a:effectLst/>
                <a:latin typeface="Roboto" panose="02000000000000000000" pitchFamily="2" charset="0"/>
              </a:rPr>
              <a:t>Assistant Secretary Doug Parker speaks about the importance of suicide prevention and breaking the stigma around mental health in construction ahead of Construction Suicide Prevention Week 2022. For more information about the CSPW initiative, visit www.constructionsuicideprevention.com</a:t>
            </a:r>
            <a:endParaRPr lang="en-US" dirty="0"/>
          </a:p>
        </p:txBody>
      </p:sp>
      <p:sp>
        <p:nvSpPr>
          <p:cNvPr id="4" name="Slide Number Placeholder 3"/>
          <p:cNvSpPr>
            <a:spLocks noGrp="1"/>
          </p:cNvSpPr>
          <p:nvPr>
            <p:ph type="sldNum" sz="quarter" idx="5"/>
          </p:nvPr>
        </p:nvSpPr>
        <p:spPr/>
        <p:txBody>
          <a:bodyPr/>
          <a:lstStyle/>
          <a:p>
            <a:fld id="{88598DF2-3E8A-4D6E-98D7-0C69250F13F4}" type="slidenum">
              <a:rPr lang="en-US" smtClean="0"/>
              <a:t>5</a:t>
            </a:fld>
            <a:endParaRPr lang="en-US"/>
          </a:p>
        </p:txBody>
      </p:sp>
    </p:spTree>
    <p:extLst>
      <p:ext uri="{BB962C8B-B14F-4D97-AF65-F5344CB8AC3E}">
        <p14:creationId xmlns:p14="http://schemas.microsoft.com/office/powerpoint/2010/main" val="15825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statistics are provided by XXXXXXXXXXXXX??</a:t>
            </a:r>
          </a:p>
        </p:txBody>
      </p:sp>
      <p:sp>
        <p:nvSpPr>
          <p:cNvPr id="4" name="Slide Number Placeholder 3"/>
          <p:cNvSpPr>
            <a:spLocks noGrp="1"/>
          </p:cNvSpPr>
          <p:nvPr>
            <p:ph type="sldNum" sz="quarter" idx="5"/>
          </p:nvPr>
        </p:nvSpPr>
        <p:spPr/>
        <p:txBody>
          <a:bodyPr/>
          <a:lstStyle/>
          <a:p>
            <a:fld id="{88598DF2-3E8A-4D6E-98D7-0C69250F13F4}" type="slidenum">
              <a:rPr lang="en-US" smtClean="0"/>
              <a:t>6</a:t>
            </a:fld>
            <a:endParaRPr lang="en-US"/>
          </a:p>
        </p:txBody>
      </p:sp>
    </p:spTree>
    <p:extLst>
      <p:ext uri="{BB962C8B-B14F-4D97-AF65-F5344CB8AC3E}">
        <p14:creationId xmlns:p14="http://schemas.microsoft.com/office/powerpoint/2010/main" val="318140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provided by National Action Alliance for Suicide Prevention</a:t>
            </a:r>
          </a:p>
        </p:txBody>
      </p:sp>
      <p:sp>
        <p:nvSpPr>
          <p:cNvPr id="4" name="Slide Number Placeholder 3"/>
          <p:cNvSpPr>
            <a:spLocks noGrp="1"/>
          </p:cNvSpPr>
          <p:nvPr>
            <p:ph type="sldNum" sz="quarter" idx="5"/>
          </p:nvPr>
        </p:nvSpPr>
        <p:spPr/>
        <p:txBody>
          <a:bodyPr/>
          <a:lstStyle/>
          <a:p>
            <a:fld id="{88598DF2-3E8A-4D6E-98D7-0C69250F13F4}" type="slidenum">
              <a:rPr lang="en-US" smtClean="0"/>
              <a:t>7</a:t>
            </a:fld>
            <a:endParaRPr lang="en-US"/>
          </a:p>
        </p:txBody>
      </p:sp>
    </p:spTree>
    <p:extLst>
      <p:ext uri="{BB962C8B-B14F-4D97-AF65-F5344CB8AC3E}">
        <p14:creationId xmlns:p14="http://schemas.microsoft.com/office/powerpoint/2010/main" val="1345562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provided by Construction Working Minds https://www.constructionworkingminds.org/industry-risks</a:t>
            </a:r>
          </a:p>
        </p:txBody>
      </p:sp>
      <p:sp>
        <p:nvSpPr>
          <p:cNvPr id="4" name="Slide Number Placeholder 3"/>
          <p:cNvSpPr>
            <a:spLocks noGrp="1"/>
          </p:cNvSpPr>
          <p:nvPr>
            <p:ph type="sldNum" sz="quarter" idx="5"/>
          </p:nvPr>
        </p:nvSpPr>
        <p:spPr/>
        <p:txBody>
          <a:bodyPr/>
          <a:lstStyle/>
          <a:p>
            <a:fld id="{88598DF2-3E8A-4D6E-98D7-0C69250F13F4}" type="slidenum">
              <a:rPr lang="en-US" smtClean="0"/>
              <a:t>8</a:t>
            </a:fld>
            <a:endParaRPr lang="en-US"/>
          </a:p>
        </p:txBody>
      </p:sp>
    </p:spTree>
    <p:extLst>
      <p:ext uri="{BB962C8B-B14F-4D97-AF65-F5344CB8AC3E}">
        <p14:creationId xmlns:p14="http://schemas.microsoft.com/office/powerpoint/2010/main" val="1553524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CWPR Key Findings from Research - https://www.cpwr.com/wp-content/uploads/KF2022-psychological-distress-suicidal-ideation.pdf</a:t>
            </a:r>
          </a:p>
        </p:txBody>
      </p:sp>
      <p:sp>
        <p:nvSpPr>
          <p:cNvPr id="4" name="Slide Number Placeholder 3"/>
          <p:cNvSpPr>
            <a:spLocks noGrp="1"/>
          </p:cNvSpPr>
          <p:nvPr>
            <p:ph type="sldNum" sz="quarter" idx="5"/>
          </p:nvPr>
        </p:nvSpPr>
        <p:spPr/>
        <p:txBody>
          <a:bodyPr/>
          <a:lstStyle/>
          <a:p>
            <a:fld id="{88598DF2-3E8A-4D6E-98D7-0C69250F13F4}" type="slidenum">
              <a:rPr lang="en-US" smtClean="0"/>
              <a:t>10</a:t>
            </a:fld>
            <a:endParaRPr lang="en-US"/>
          </a:p>
        </p:txBody>
      </p:sp>
    </p:spTree>
    <p:extLst>
      <p:ext uri="{BB962C8B-B14F-4D97-AF65-F5344CB8AC3E}">
        <p14:creationId xmlns:p14="http://schemas.microsoft.com/office/powerpoint/2010/main" val="1155393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2 is intended to provide insight to address how the problem may take resources to address</a:t>
            </a:r>
          </a:p>
        </p:txBody>
      </p:sp>
      <p:sp>
        <p:nvSpPr>
          <p:cNvPr id="4" name="Slide Number Placeholder 3"/>
          <p:cNvSpPr>
            <a:spLocks noGrp="1"/>
          </p:cNvSpPr>
          <p:nvPr>
            <p:ph type="sldNum" sz="quarter" idx="5"/>
          </p:nvPr>
        </p:nvSpPr>
        <p:spPr/>
        <p:txBody>
          <a:bodyPr/>
          <a:lstStyle/>
          <a:p>
            <a:fld id="{88598DF2-3E8A-4D6E-98D7-0C69250F13F4}" type="slidenum">
              <a:rPr lang="en-US" smtClean="0"/>
              <a:t>11</a:t>
            </a:fld>
            <a:endParaRPr lang="en-US"/>
          </a:p>
        </p:txBody>
      </p:sp>
    </p:spTree>
    <p:extLst>
      <p:ext uri="{BB962C8B-B14F-4D97-AF65-F5344CB8AC3E}">
        <p14:creationId xmlns:p14="http://schemas.microsoft.com/office/powerpoint/2010/main" val="2251712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1300009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43514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0973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3348780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1002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4261079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2069905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2813390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1272308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2170181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1878698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1656505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F00D42-DB89-471C-A58E-41D473B63288}"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1763762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F00D42-DB89-471C-A58E-41D473B63288}" type="datetimeFigureOut">
              <a:rPr lang="en-US" smtClean="0"/>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98707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F00D42-DB89-471C-A58E-41D473B63288}" type="datetimeFigureOut">
              <a:rPr lang="en-US" smtClean="0"/>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907912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00D42-DB89-471C-A58E-41D473B63288}" type="datetimeFigureOut">
              <a:rPr lang="en-US" smtClean="0"/>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2917474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F00D42-DB89-471C-A58E-41D473B63288}"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1775176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4FB26-EA33-4693-A217-19FE456C1FEA}" type="slidenum">
              <a:rPr lang="en-US" smtClean="0"/>
              <a:t>‹#›</a:t>
            </a:fld>
            <a:endParaRPr lang="en-US"/>
          </a:p>
        </p:txBody>
      </p:sp>
      <p:sp>
        <p:nvSpPr>
          <p:cNvPr id="5" name="Date Placeholder 4"/>
          <p:cNvSpPr>
            <a:spLocks noGrp="1"/>
          </p:cNvSpPr>
          <p:nvPr>
            <p:ph type="dt" sz="half" idx="10"/>
          </p:nvPr>
        </p:nvSpPr>
        <p:spPr/>
        <p:txBody>
          <a:bodyPr/>
          <a:lstStyle/>
          <a:p>
            <a:fld id="{42F00D42-DB89-471C-A58E-41D473B63288}" type="datetimeFigureOut">
              <a:rPr lang="en-US" smtClean="0"/>
              <a:t>2/12/2024</a:t>
            </a:fld>
            <a:endParaRPr lang="en-US"/>
          </a:p>
        </p:txBody>
      </p:sp>
    </p:spTree>
    <p:extLst>
      <p:ext uri="{BB962C8B-B14F-4D97-AF65-F5344CB8AC3E}">
        <p14:creationId xmlns:p14="http://schemas.microsoft.com/office/powerpoint/2010/main" val="2657162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4268814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9816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2153452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4549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3694124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2662190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3058267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2485767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F00D42-DB89-471C-A58E-41D473B63288}"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369968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F00D42-DB89-471C-A58E-41D473B63288}" type="datetimeFigureOut">
              <a:rPr lang="en-US" smtClean="0"/>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3598852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F00D42-DB89-471C-A58E-41D473B63288}" type="datetimeFigureOut">
              <a:rPr lang="en-US" smtClean="0"/>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377793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00D42-DB89-471C-A58E-41D473B63288}" type="datetimeFigureOut">
              <a:rPr lang="en-US" smtClean="0"/>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353849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F00D42-DB89-471C-A58E-41D473B63288}"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14911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F00D42-DB89-471C-A58E-41D473B63288}"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72940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F00D42-DB89-471C-A58E-41D473B63288}" type="datetimeFigureOut">
              <a:rPr lang="en-US" smtClean="0"/>
              <a:t>2/12/2024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684FB26-EA33-4693-A217-19FE456C1FEA}" type="slidenum">
              <a:rPr lang="en-US" smtClean="0"/>
              <a:t>‹#›</a:t>
            </a:fld>
            <a:endParaRPr lang="en-US"/>
          </a:p>
        </p:txBody>
      </p:sp>
    </p:spTree>
    <p:extLst>
      <p:ext uri="{BB962C8B-B14F-4D97-AF65-F5344CB8AC3E}">
        <p14:creationId xmlns:p14="http://schemas.microsoft.com/office/powerpoint/2010/main" val="690566276"/>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F00D42-DB89-471C-A58E-41D473B63288}" type="datetimeFigureOut">
              <a:rPr lang="en-US" smtClean="0"/>
              <a:t>2/12/2024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684FB26-EA33-4693-A217-19FE456C1FEA}" type="slidenum">
              <a:rPr lang="en-US" smtClean="0"/>
              <a:t>‹#›</a:t>
            </a:fld>
            <a:endParaRPr lang="en-US"/>
          </a:p>
        </p:txBody>
      </p:sp>
    </p:spTree>
    <p:extLst>
      <p:ext uri="{BB962C8B-B14F-4D97-AF65-F5344CB8AC3E}">
        <p14:creationId xmlns:p14="http://schemas.microsoft.com/office/powerpoint/2010/main" val="973771218"/>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Eyorn7IyxGQ"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constructionsuicideprevention.com/resources"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hyperlink" Target="https://constructionsuicideprevention.com/how-to-participat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wisqars.cdc.gov/data/lcd/home?lcd=eyJjYXVzZXMiOlsiQUxMIl0sInN0YXRlcyI6WyIwMSIsIjAyIiwiMDQiLCIwNSIsIjA2IiwiMDgiLCIwOSIsIjEwIiwiMTEiLCIxMiIsIjEzIiwiMTUiLCIxNiIsIjE3IiwiMTgiLCIxOSIsIjIwIiwiMjEiLCIyMiIsIjIzIiwiMjQiLCIyNSIsIjI2IiwiMjciLCIyOCIsIjI5IiwiMzAiLCIzMSIsIjMyIiwiMzMiLCIzNCIsIjM1IiwiMzYiLCIzNyIsIjM4IiwiMzkiLCI0MCIsIjQxIiwiNDIiLCI0NCIsIjQ1IiwiNDYiLCI0NyIsIjQ4IiwiNDkiLCI1MCIsIjUxIiwiNTMiLCI1NCIsIjU1IiwiNTYiXSwicmFjZSI6WyIxIiwiMiIsIjMiLCI0Il0sImV0aG5pY2l0eSI6WyIxIiwiMiIsIjMiXSwic2V4IjpbIjEiLCIyIl0sImZyb21ZZWFyIjpbIjIwMjAiXSwidG9ZZWFyIjpbIjIwMjAiXSwibnVtYmVyX29mX2NhdXNlcyI6WyIxNSJdLCJhZ2VfZ3JvdXBfZm9ybWF0dGluZyI6WyJsY2QxYWdlIl0sImN1c3RvbUFnZXNNaW4iOlsiMCJdLCJjdXN0b21BZ2VzTWF4IjpbIjE5OSJdLCJ5cGxsYWdlcyI6WyI2NSJdfQ%3D%3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OE8IcBmfCpI"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7A293-77E5-8A7A-2B29-1B2068295442}"/>
              </a:ext>
            </a:extLst>
          </p:cNvPr>
          <p:cNvSpPr>
            <a:spLocks noGrp="1"/>
          </p:cNvSpPr>
          <p:nvPr>
            <p:ph type="ctrTitle"/>
          </p:nvPr>
        </p:nvSpPr>
        <p:spPr>
          <a:xfrm>
            <a:off x="435306" y="2931736"/>
            <a:ext cx="8934937" cy="1847654"/>
          </a:xfrm>
        </p:spPr>
        <p:txBody>
          <a:bodyPr anchor="b">
            <a:normAutofit/>
          </a:bodyPr>
          <a:lstStyle/>
          <a:p>
            <a:pPr algn="l"/>
            <a:r>
              <a:rPr lang="en-US" sz="4800" b="1" dirty="0"/>
              <a:t>Mental Health and Suicide in Construction 4-Hour Worker</a:t>
            </a:r>
          </a:p>
        </p:txBody>
      </p:sp>
      <p:pic>
        <p:nvPicPr>
          <p:cNvPr id="4" name="Picture 3">
            <a:extLst>
              <a:ext uri="{FF2B5EF4-FFF2-40B4-BE49-F238E27FC236}">
                <a16:creationId xmlns:a16="http://schemas.microsoft.com/office/drawing/2014/main" id="{1F34D7D8-DF15-2551-5498-AF26E87DD7A8}"/>
              </a:ext>
            </a:extLst>
          </p:cNvPr>
          <p:cNvPicPr>
            <a:picLocks noChangeAspect="1"/>
          </p:cNvPicPr>
          <p:nvPr/>
        </p:nvPicPr>
        <p:blipFill>
          <a:blip r:embed="rId2"/>
          <a:stretch>
            <a:fillRect/>
          </a:stretch>
        </p:blipFill>
        <p:spPr>
          <a:xfrm>
            <a:off x="1268960" y="329032"/>
            <a:ext cx="8101284" cy="2602704"/>
          </a:xfrm>
          <a:prstGeom prst="rect">
            <a:avLst/>
          </a:prstGeom>
        </p:spPr>
      </p:pic>
      <p:sp>
        <p:nvSpPr>
          <p:cNvPr id="6" name="TextBox 5">
            <a:extLst>
              <a:ext uri="{FF2B5EF4-FFF2-40B4-BE49-F238E27FC236}">
                <a16:creationId xmlns:a16="http://schemas.microsoft.com/office/drawing/2014/main" id="{4F439F5D-7D00-F562-D71F-CB21101F3740}"/>
              </a:ext>
            </a:extLst>
          </p:cNvPr>
          <p:cNvSpPr txBox="1"/>
          <p:nvPr/>
        </p:nvSpPr>
        <p:spPr>
          <a:xfrm>
            <a:off x="481029" y="5688896"/>
            <a:ext cx="11573465" cy="830997"/>
          </a:xfrm>
          <a:prstGeom prst="rect">
            <a:avLst/>
          </a:prstGeom>
          <a:no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effectLst>
                  <a:outerShdw blurRad="38100" dist="38100" dir="2700000" algn="tl">
                    <a:srgbClr val="000000"/>
                  </a:outerShdw>
                </a:effectLst>
                <a:ea typeface="ＭＳ Ｐゴシック" pitchFamily="-105" charset="-128"/>
              </a:rPr>
              <a:t>This material was produced under grant number SH-000002-SH3 from the Occupational Safety and Health Administration, U.S. Department of Labor.  It does not necessarily reflect the views or policies of the U.S. Department of Labor, nor does mention trade names, commercial products, or organizations imply endorsement by the U.S. Government.</a:t>
            </a:r>
            <a:r>
              <a:rPr lang="en-US" sz="1600" dirty="0">
                <a:ea typeface="ＭＳ Ｐゴシック" pitchFamily="-105" charset="-128"/>
              </a:rPr>
              <a:t>  </a:t>
            </a:r>
          </a:p>
        </p:txBody>
      </p:sp>
    </p:spTree>
    <p:extLst>
      <p:ext uri="{BB962C8B-B14F-4D97-AF65-F5344CB8AC3E}">
        <p14:creationId xmlns:p14="http://schemas.microsoft.com/office/powerpoint/2010/main" val="1369189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359A9-25B5-2F57-2300-FD0C292F0C8F}"/>
              </a:ext>
            </a:extLst>
          </p:cNvPr>
          <p:cNvSpPr>
            <a:spLocks noGrp="1"/>
          </p:cNvSpPr>
          <p:nvPr>
            <p:ph type="title"/>
          </p:nvPr>
        </p:nvSpPr>
        <p:spPr>
          <a:xfrm>
            <a:off x="6090445" y="609600"/>
            <a:ext cx="3183556" cy="1320800"/>
          </a:xfrm>
        </p:spPr>
        <p:txBody>
          <a:bodyPr anchor="ctr">
            <a:normAutofit/>
          </a:bodyPr>
          <a:lstStyle/>
          <a:p>
            <a:pPr>
              <a:lnSpc>
                <a:spcPct val="90000"/>
              </a:lnSpc>
            </a:pPr>
            <a:r>
              <a:rPr lang="en-US" sz="3100" b="1"/>
              <a:t>Mental Health in Construction</a:t>
            </a:r>
          </a:p>
        </p:txBody>
      </p:sp>
      <p:sp>
        <p:nvSpPr>
          <p:cNvPr id="3" name="Content Placeholder 2">
            <a:extLst>
              <a:ext uri="{FF2B5EF4-FFF2-40B4-BE49-F238E27FC236}">
                <a16:creationId xmlns:a16="http://schemas.microsoft.com/office/drawing/2014/main" id="{47F63869-F920-2C27-79CC-357100998827}"/>
              </a:ext>
            </a:extLst>
          </p:cNvPr>
          <p:cNvSpPr>
            <a:spLocks noGrp="1"/>
          </p:cNvSpPr>
          <p:nvPr>
            <p:ph idx="1"/>
          </p:nvPr>
        </p:nvSpPr>
        <p:spPr>
          <a:xfrm>
            <a:off x="6094410" y="2160589"/>
            <a:ext cx="3176589" cy="3880773"/>
          </a:xfrm>
        </p:spPr>
        <p:txBody>
          <a:bodyPr>
            <a:normAutofit/>
          </a:bodyPr>
          <a:lstStyle/>
          <a:p>
            <a:pPr marR="18130"/>
            <a:r>
              <a:rPr lang="en-US" i="0" u="none" strike="noStrike" baseline="0">
                <a:latin typeface="Calibri" panose="020F0502020204030204" pitchFamily="34" charset="0"/>
              </a:rPr>
              <a:t>Statistically the construction industry ranks highest in reported workers suffering with mental health issues and one of the highest rates of suicide by occupation in the U.S. </a:t>
            </a:r>
          </a:p>
          <a:p>
            <a:pPr marR="28190"/>
            <a:r>
              <a:rPr lang="en-US" i="0" u="none" strike="noStrike" baseline="0">
                <a:latin typeface="Calibri" panose="020F0502020204030204" pitchFamily="34" charset="0"/>
              </a:rPr>
              <a:t>The construction industry demonstrates how differently society views physical and mental health  </a:t>
            </a:r>
          </a:p>
          <a:p>
            <a:pPr marL="0" marR="28190" indent="0">
              <a:buNone/>
            </a:pPr>
            <a:endParaRPr lang="en-US"/>
          </a:p>
        </p:txBody>
      </p:sp>
      <p:pic>
        <p:nvPicPr>
          <p:cNvPr id="5" name="Picture 4">
            <a:extLst>
              <a:ext uri="{FF2B5EF4-FFF2-40B4-BE49-F238E27FC236}">
                <a16:creationId xmlns:a16="http://schemas.microsoft.com/office/drawing/2014/main" id="{9B5918FB-AF54-3655-3E34-C06B39143942}"/>
              </a:ext>
            </a:extLst>
          </p:cNvPr>
          <p:cNvPicPr>
            <a:picLocks noChangeAspect="1"/>
          </p:cNvPicPr>
          <p:nvPr/>
        </p:nvPicPr>
        <p:blipFill>
          <a:blip r:embed="rId3"/>
          <a:stretch>
            <a:fillRect/>
          </a:stretch>
        </p:blipFill>
        <p:spPr>
          <a:xfrm>
            <a:off x="495300" y="168810"/>
            <a:ext cx="5331493" cy="6425333"/>
          </a:xfrm>
          <a:prstGeom prst="rect">
            <a:avLst/>
          </a:prstGeom>
        </p:spPr>
      </p:pic>
    </p:spTree>
    <p:extLst>
      <p:ext uri="{BB962C8B-B14F-4D97-AF65-F5344CB8AC3E}">
        <p14:creationId xmlns:p14="http://schemas.microsoft.com/office/powerpoint/2010/main" val="355497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b="1">
                <a:solidFill>
                  <a:srgbClr val="FFFFFF"/>
                </a:solidFill>
                <a:effectLst>
                  <a:outerShdw blurRad="38100" dist="38100" dir="2700000" algn="tl">
                    <a:srgbClr val="000000">
                      <a:alpha val="43137"/>
                    </a:srgbClr>
                  </a:outerShdw>
                </a:effectLst>
              </a:rPr>
              <a:t>Section 2</a:t>
            </a:r>
          </a:p>
        </p:txBody>
      </p:sp>
      <p:sp>
        <p:nvSpPr>
          <p:cNvPr id="3" name="Title 1">
            <a:extLst>
              <a:ext uri="{FF2B5EF4-FFF2-40B4-BE49-F238E27FC236}">
                <a16:creationId xmlns:a16="http://schemas.microsoft.com/office/drawing/2014/main" id="{E9F04458-5920-F52F-94F4-A10BE63CF92E}"/>
              </a:ext>
            </a:extLst>
          </p:cNvPr>
          <p:cNvSpPr txBox="1">
            <a:spLocks/>
          </p:cNvSpPr>
          <p:nvPr/>
        </p:nvSpPr>
        <p:spPr>
          <a:xfrm>
            <a:off x="4456386" y="3962088"/>
            <a:ext cx="6203795" cy="118610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buClr>
                <a:schemeClr val="accent1"/>
              </a:buClr>
              <a:buSzPct val="80000"/>
            </a:pPr>
            <a:r>
              <a:rPr lang="en-US" b="1" dirty="0">
                <a:solidFill>
                  <a:srgbClr val="FFFFFF">
                    <a:alpha val="70000"/>
                  </a:srgbClr>
                </a:solidFill>
                <a:effectLst>
                  <a:outerShdw blurRad="38100" dist="38100" dir="2700000" algn="tl">
                    <a:srgbClr val="000000">
                      <a:alpha val="43137"/>
                    </a:srgbClr>
                  </a:outerShdw>
                </a:effectLst>
                <a:latin typeface="+mn-lt"/>
                <a:ea typeface="+mn-ea"/>
                <a:cs typeface="+mn-cs"/>
              </a:rPr>
              <a:t>I can handle it myself!</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7360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572493" y="238539"/>
            <a:ext cx="11018520" cy="1434415"/>
          </a:xfrm>
        </p:spPr>
        <p:txBody>
          <a:bodyPr anchor="b">
            <a:normAutofit/>
          </a:bodyPr>
          <a:lstStyle/>
          <a:p>
            <a:r>
              <a:rPr lang="en-US" sz="5400" b="1" dirty="0"/>
              <a:t>Suffering in Silence</a:t>
            </a:r>
          </a:p>
        </p:txBody>
      </p:sp>
      <p:sp>
        <p:nvSpPr>
          <p:cNvPr id="3" name="Content Placeholder 2">
            <a:extLst>
              <a:ext uri="{FF2B5EF4-FFF2-40B4-BE49-F238E27FC236}">
                <a16:creationId xmlns:a16="http://schemas.microsoft.com/office/drawing/2014/main" id="{96670B45-3034-DB4E-9BE6-305EA7D4E537}"/>
              </a:ext>
            </a:extLst>
          </p:cNvPr>
          <p:cNvSpPr>
            <a:spLocks noGrp="1"/>
          </p:cNvSpPr>
          <p:nvPr>
            <p:ph idx="1"/>
          </p:nvPr>
        </p:nvSpPr>
        <p:spPr>
          <a:xfrm>
            <a:off x="572493" y="2071316"/>
            <a:ext cx="9118262" cy="4119172"/>
          </a:xfrm>
        </p:spPr>
        <p:txBody>
          <a:bodyPr anchor="t">
            <a:normAutofit/>
          </a:bodyPr>
          <a:lstStyle/>
          <a:p>
            <a:r>
              <a:rPr lang="en-US" sz="2400" i="0" u="none" strike="noStrike" baseline="0" dirty="0">
                <a:latin typeface="Calibri" panose="020F0502020204030204" pitchFamily="34" charset="0"/>
              </a:rPr>
              <a:t>Many workers reported felling forced to “deal with it,” choosing not to seek the help they need, </a:t>
            </a:r>
            <a:r>
              <a:rPr lang="en-US" sz="2400" dirty="0">
                <a:latin typeface="Calibri" panose="020F0502020204030204" pitchFamily="34" charset="0"/>
              </a:rPr>
              <a:t>resulting in worsening</a:t>
            </a:r>
            <a:r>
              <a:rPr lang="en-US" sz="2400" i="0" u="none" strike="noStrike" baseline="0" dirty="0">
                <a:latin typeface="Calibri" panose="020F0502020204030204" pitchFamily="34" charset="0"/>
              </a:rPr>
              <a:t> symptoms.</a:t>
            </a:r>
          </a:p>
          <a:p>
            <a:pPr marR="0"/>
            <a:r>
              <a:rPr lang="en-US" sz="2400" i="0" u="none" strike="noStrike" baseline="0" dirty="0">
                <a:latin typeface="Calibri" panose="020F0502020204030204" pitchFamily="34" charset="0"/>
              </a:rPr>
              <a:t>Counteracting this challenge requires </a:t>
            </a:r>
            <a:r>
              <a:rPr lang="en-US" sz="2200" i="0" u="none" strike="noStrike" baseline="0" dirty="0">
                <a:latin typeface="Calibri" panose="020F0502020204030204" pitchFamily="34" charset="0"/>
              </a:rPr>
              <a:t>the mental health of your workforce needs to be prioritized, </a:t>
            </a:r>
            <a:r>
              <a:rPr lang="en-US" sz="2200" dirty="0">
                <a:latin typeface="Calibri" panose="020F0502020204030204" pitchFamily="34" charset="0"/>
              </a:rPr>
              <a:t>like workplace </a:t>
            </a:r>
            <a:r>
              <a:rPr lang="en-US" sz="2200" i="0" u="none" strike="noStrike" baseline="0" dirty="0">
                <a:latin typeface="Calibri" panose="020F0502020204030204" pitchFamily="34" charset="0"/>
              </a:rPr>
              <a:t>safety issues. </a:t>
            </a:r>
          </a:p>
          <a:p>
            <a:pPr marL="0" indent="0">
              <a:buNone/>
            </a:pPr>
            <a:endParaRPr lang="en-US" sz="2200" dirty="0"/>
          </a:p>
        </p:txBody>
      </p:sp>
    </p:spTree>
    <p:extLst>
      <p:ext uri="{BB962C8B-B14F-4D97-AF65-F5344CB8AC3E}">
        <p14:creationId xmlns:p14="http://schemas.microsoft.com/office/powerpoint/2010/main" val="1667276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842597" y="211394"/>
            <a:ext cx="8583673" cy="1381432"/>
          </a:xfrm>
        </p:spPr>
        <p:txBody>
          <a:bodyPr vert="horz" lIns="91440" tIns="45720" rIns="91440" bIns="45720" rtlCol="0" anchor="b">
            <a:normAutofit/>
          </a:bodyPr>
          <a:lstStyle/>
          <a:p>
            <a:pPr>
              <a:lnSpc>
                <a:spcPct val="90000"/>
              </a:lnSpc>
            </a:pPr>
            <a:r>
              <a:rPr lang="en-US" sz="4600" b="1" kern="1200" dirty="0">
                <a:solidFill>
                  <a:schemeClr val="accent1"/>
                </a:solidFill>
                <a:latin typeface="+mj-lt"/>
                <a:ea typeface="+mj-ea"/>
                <a:cs typeface="+mj-cs"/>
              </a:rPr>
              <a:t>Circumstances that increase suicide Risk</a:t>
            </a:r>
          </a:p>
        </p:txBody>
      </p:sp>
      <p:sp>
        <p:nvSpPr>
          <p:cNvPr id="24" name="Isosceles Triangle 23">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Picture 6">
            <a:extLst>
              <a:ext uri="{FF2B5EF4-FFF2-40B4-BE49-F238E27FC236}">
                <a16:creationId xmlns:a16="http://schemas.microsoft.com/office/drawing/2014/main" id="{57634157-9691-8B99-4ABA-F1F9A695EA2C}"/>
              </a:ext>
            </a:extLst>
          </p:cNvPr>
          <p:cNvPicPr>
            <a:picLocks noChangeAspect="1"/>
          </p:cNvPicPr>
          <p:nvPr/>
        </p:nvPicPr>
        <p:blipFill>
          <a:blip r:embed="rId3"/>
          <a:stretch>
            <a:fillRect/>
          </a:stretch>
        </p:blipFill>
        <p:spPr>
          <a:xfrm>
            <a:off x="1610821" y="1592826"/>
            <a:ext cx="6700061" cy="4964868"/>
          </a:xfrm>
          <a:prstGeom prst="rect">
            <a:avLst/>
          </a:prstGeom>
        </p:spPr>
      </p:pic>
    </p:spTree>
    <p:extLst>
      <p:ext uri="{BB962C8B-B14F-4D97-AF65-F5344CB8AC3E}">
        <p14:creationId xmlns:p14="http://schemas.microsoft.com/office/powerpoint/2010/main" val="2995531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842597" y="211394"/>
            <a:ext cx="8583673" cy="1381432"/>
          </a:xfrm>
        </p:spPr>
        <p:txBody>
          <a:bodyPr vert="horz" lIns="91440" tIns="45720" rIns="91440" bIns="45720" rtlCol="0" anchor="b">
            <a:normAutofit/>
          </a:bodyPr>
          <a:lstStyle/>
          <a:p>
            <a:pPr>
              <a:lnSpc>
                <a:spcPct val="90000"/>
              </a:lnSpc>
            </a:pPr>
            <a:r>
              <a:rPr lang="en-US" sz="4600" b="1" kern="1200" dirty="0">
                <a:solidFill>
                  <a:schemeClr val="accent1"/>
                </a:solidFill>
                <a:latin typeface="+mj-lt"/>
                <a:ea typeface="+mj-ea"/>
                <a:cs typeface="+mj-cs"/>
              </a:rPr>
              <a:t>Circumstances that protect against suicide Risk</a:t>
            </a:r>
          </a:p>
        </p:txBody>
      </p:sp>
      <p:sp>
        <p:nvSpPr>
          <p:cNvPr id="24" name="Isosceles Triangle 23">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6A98A3FA-7ACB-4811-0365-0E8F9E82E0B1}"/>
              </a:ext>
            </a:extLst>
          </p:cNvPr>
          <p:cNvPicPr>
            <a:picLocks noChangeAspect="1"/>
          </p:cNvPicPr>
          <p:nvPr/>
        </p:nvPicPr>
        <p:blipFill>
          <a:blip r:embed="rId3"/>
          <a:stretch>
            <a:fillRect/>
          </a:stretch>
        </p:blipFill>
        <p:spPr>
          <a:xfrm>
            <a:off x="1845789" y="1750756"/>
            <a:ext cx="6438900" cy="4895850"/>
          </a:xfrm>
          <a:prstGeom prst="rect">
            <a:avLst/>
          </a:prstGeom>
        </p:spPr>
      </p:pic>
    </p:spTree>
    <p:extLst>
      <p:ext uri="{BB962C8B-B14F-4D97-AF65-F5344CB8AC3E}">
        <p14:creationId xmlns:p14="http://schemas.microsoft.com/office/powerpoint/2010/main" val="405459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7BF1-92DE-4C5A-738B-5800F4EF35D3}"/>
              </a:ext>
            </a:extLst>
          </p:cNvPr>
          <p:cNvSpPr>
            <a:spLocks noGrp="1"/>
          </p:cNvSpPr>
          <p:nvPr>
            <p:ph type="title"/>
          </p:nvPr>
        </p:nvSpPr>
        <p:spPr>
          <a:xfrm>
            <a:off x="640080" y="4777739"/>
            <a:ext cx="3418990" cy="1412119"/>
          </a:xfrm>
        </p:spPr>
        <p:txBody>
          <a:bodyPr>
            <a:normAutofit/>
          </a:bodyPr>
          <a:lstStyle/>
          <a:p>
            <a:r>
              <a:rPr lang="en-US" sz="4800" b="1" dirty="0"/>
              <a:t>Self-Care</a:t>
            </a:r>
          </a:p>
        </p:txBody>
      </p:sp>
      <p:sp>
        <p:nvSpPr>
          <p:cNvPr id="3" name="Content Placeholder 2">
            <a:extLst>
              <a:ext uri="{FF2B5EF4-FFF2-40B4-BE49-F238E27FC236}">
                <a16:creationId xmlns:a16="http://schemas.microsoft.com/office/drawing/2014/main" id="{B38F9A62-894A-B80D-0960-B7D42788FE18}"/>
              </a:ext>
            </a:extLst>
          </p:cNvPr>
          <p:cNvSpPr>
            <a:spLocks noGrp="1"/>
          </p:cNvSpPr>
          <p:nvPr>
            <p:ph idx="1"/>
          </p:nvPr>
        </p:nvSpPr>
        <p:spPr>
          <a:xfrm>
            <a:off x="4654294" y="4777739"/>
            <a:ext cx="6897626" cy="1399223"/>
          </a:xfrm>
        </p:spPr>
        <p:txBody>
          <a:bodyPr anchor="ctr">
            <a:normAutofit/>
          </a:bodyPr>
          <a:lstStyle/>
          <a:p>
            <a:r>
              <a:rPr lang="en-US" sz="2200"/>
              <a:t>Sleep</a:t>
            </a:r>
          </a:p>
          <a:p>
            <a:r>
              <a:rPr lang="en-US" sz="2200"/>
              <a:t>Eat healthy</a:t>
            </a:r>
          </a:p>
          <a:p>
            <a:r>
              <a:rPr lang="en-US" sz="2200"/>
              <a:t>Schedule time for yourself</a:t>
            </a:r>
          </a:p>
        </p:txBody>
      </p:sp>
      <p:pic>
        <p:nvPicPr>
          <p:cNvPr id="7" name="Picture 6">
            <a:hlinkClick r:id="rId3"/>
            <a:extLst>
              <a:ext uri="{FF2B5EF4-FFF2-40B4-BE49-F238E27FC236}">
                <a16:creationId xmlns:a16="http://schemas.microsoft.com/office/drawing/2014/main" id="{AE258D02-49AA-74EC-BAF2-5891D24B1075}"/>
              </a:ext>
            </a:extLst>
          </p:cNvPr>
          <p:cNvPicPr>
            <a:picLocks noChangeAspect="1"/>
          </p:cNvPicPr>
          <p:nvPr/>
        </p:nvPicPr>
        <p:blipFill rotWithShape="1">
          <a:blip r:embed="rId4"/>
          <a:srcRect t="17090" b="2069"/>
          <a:stretch/>
        </p:blipFill>
        <p:spPr>
          <a:xfrm>
            <a:off x="167875" y="166087"/>
            <a:ext cx="11853202" cy="443175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4" name="TextBox 3">
            <a:extLst>
              <a:ext uri="{FF2B5EF4-FFF2-40B4-BE49-F238E27FC236}">
                <a16:creationId xmlns:a16="http://schemas.microsoft.com/office/drawing/2014/main" id="{EF57D1ED-4A14-F881-A7AD-B3D7E67F4810}"/>
              </a:ext>
            </a:extLst>
          </p:cNvPr>
          <p:cNvSpPr txBox="1"/>
          <p:nvPr/>
        </p:nvSpPr>
        <p:spPr>
          <a:xfrm>
            <a:off x="10722206" y="4228510"/>
            <a:ext cx="829714" cy="369332"/>
          </a:xfrm>
          <a:prstGeom prst="rect">
            <a:avLst/>
          </a:prstGeom>
          <a:noFill/>
        </p:spPr>
        <p:txBody>
          <a:bodyPr wrap="none" rtlCol="0">
            <a:spAutoFit/>
          </a:bodyPr>
          <a:lstStyle/>
          <a:p>
            <a:r>
              <a:rPr lang="en-US" dirty="0">
                <a:solidFill>
                  <a:srgbClr val="FF0000"/>
                </a:solidFill>
              </a:rPr>
              <a:t>Video </a:t>
            </a:r>
          </a:p>
        </p:txBody>
      </p:sp>
    </p:spTree>
    <p:extLst>
      <p:ext uri="{BB962C8B-B14F-4D97-AF65-F5344CB8AC3E}">
        <p14:creationId xmlns:p14="http://schemas.microsoft.com/office/powerpoint/2010/main" val="2749398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677334" y="609599"/>
            <a:ext cx="3843375" cy="5545667"/>
          </a:xfrm>
        </p:spPr>
        <p:txBody>
          <a:bodyPr vert="horz" lIns="91440" tIns="45720" rIns="91440" bIns="45720" rtlCol="0" anchor="ctr">
            <a:normAutofit/>
          </a:bodyPr>
          <a:lstStyle/>
          <a:p>
            <a:r>
              <a:rPr lang="en-US" b="1" dirty="0">
                <a:solidFill>
                  <a:schemeClr val="tx1">
                    <a:lumMod val="85000"/>
                    <a:lumOff val="15000"/>
                  </a:schemeClr>
                </a:solidFill>
                <a:effectLst>
                  <a:outerShdw blurRad="38100" dist="38100" dir="2700000" algn="tl">
                    <a:srgbClr val="000000">
                      <a:alpha val="43137"/>
                    </a:srgbClr>
                  </a:outerShdw>
                </a:effectLst>
              </a:rPr>
              <a:t>Section 3</a:t>
            </a:r>
          </a:p>
        </p:txBody>
      </p:sp>
      <p:sp>
        <p:nvSpPr>
          <p:cNvPr id="3" name="Title 1">
            <a:extLst>
              <a:ext uri="{FF2B5EF4-FFF2-40B4-BE49-F238E27FC236}">
                <a16:creationId xmlns:a16="http://schemas.microsoft.com/office/drawing/2014/main" id="{E9F04458-5920-F52F-94F4-A10BE63CF92E}"/>
              </a:ext>
            </a:extLst>
          </p:cNvPr>
          <p:cNvSpPr txBox="1">
            <a:spLocks/>
          </p:cNvSpPr>
          <p:nvPr/>
        </p:nvSpPr>
        <p:spPr>
          <a:xfrm>
            <a:off x="6116084" y="609600"/>
            <a:ext cx="5511296" cy="55456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buClr>
                <a:schemeClr val="accent1"/>
              </a:buClr>
              <a:buSzPct val="80000"/>
              <a:buFont typeface="Wingdings 3" charset="2"/>
              <a:buChar char=""/>
            </a:pPr>
            <a:r>
              <a:rPr lang="en-US" b="1" dirty="0">
                <a:solidFill>
                  <a:srgbClr val="FFFFFF"/>
                </a:solidFill>
                <a:effectLst>
                  <a:outerShdw blurRad="38100" dist="38100" dir="2700000" algn="tl">
                    <a:srgbClr val="000000">
                      <a:alpha val="43137"/>
                    </a:srgbClr>
                  </a:outerShdw>
                </a:effectLst>
                <a:latin typeface="+mn-lt"/>
                <a:ea typeface="+mn-ea"/>
                <a:cs typeface="+mn-cs"/>
              </a:rPr>
              <a:t>How can we tell if a someone is in trouble?</a:t>
            </a:r>
          </a:p>
        </p:txBody>
      </p:sp>
    </p:spTree>
    <p:extLst>
      <p:ext uri="{BB962C8B-B14F-4D97-AF65-F5344CB8AC3E}">
        <p14:creationId xmlns:p14="http://schemas.microsoft.com/office/powerpoint/2010/main" val="24064056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A2C2C67-7FD2-70A8-E9ED-62502CEF5823}"/>
              </a:ext>
            </a:extLst>
          </p:cNvPr>
          <p:cNvSpPr>
            <a:spLocks noGrp="1"/>
          </p:cNvSpPr>
          <p:nvPr>
            <p:ph type="title"/>
          </p:nvPr>
        </p:nvSpPr>
        <p:spPr>
          <a:xfrm>
            <a:off x="673754" y="643467"/>
            <a:ext cx="4203045" cy="1375608"/>
          </a:xfrm>
        </p:spPr>
        <p:txBody>
          <a:bodyPr anchor="ctr">
            <a:normAutofit/>
          </a:bodyPr>
          <a:lstStyle/>
          <a:p>
            <a:r>
              <a:rPr lang="en-US" b="1" dirty="0">
                <a:solidFill>
                  <a:schemeClr val="bg1"/>
                </a:solidFill>
              </a:rPr>
              <a:t>What Can we do to help?</a:t>
            </a:r>
          </a:p>
        </p:txBody>
      </p:sp>
      <p:sp>
        <p:nvSpPr>
          <p:cNvPr id="3" name="Content Placeholder 2">
            <a:extLst>
              <a:ext uri="{FF2B5EF4-FFF2-40B4-BE49-F238E27FC236}">
                <a16:creationId xmlns:a16="http://schemas.microsoft.com/office/drawing/2014/main" id="{98C2E82D-44D5-8D44-328B-BEFEA00DD961}"/>
              </a:ext>
            </a:extLst>
          </p:cNvPr>
          <p:cNvSpPr>
            <a:spLocks noGrp="1"/>
          </p:cNvSpPr>
          <p:nvPr>
            <p:ph idx="1"/>
          </p:nvPr>
        </p:nvSpPr>
        <p:spPr>
          <a:xfrm>
            <a:off x="673754" y="2160590"/>
            <a:ext cx="3973943" cy="3440110"/>
          </a:xfrm>
        </p:spPr>
        <p:txBody>
          <a:bodyPr>
            <a:normAutofit/>
          </a:bodyPr>
          <a:lstStyle/>
          <a:p>
            <a:r>
              <a:rPr lang="en-US" sz="2400" b="0" i="0" u="none" strike="noStrike" baseline="0" dirty="0">
                <a:solidFill>
                  <a:schemeClr val="bg1"/>
                </a:solidFill>
                <a:latin typeface="Calibri" panose="020F0502020204030204" pitchFamily="34" charset="0"/>
              </a:rPr>
              <a:t>Everyone Can Help</a:t>
            </a:r>
          </a:p>
          <a:p>
            <a:pPr marR="0"/>
            <a:r>
              <a:rPr lang="en-US" sz="2400" b="0" i="0" u="none" strike="noStrike" baseline="0" dirty="0">
                <a:solidFill>
                  <a:schemeClr val="bg1"/>
                </a:solidFill>
                <a:latin typeface="Calibri" panose="020F0502020204030204" pitchFamily="34" charset="0"/>
              </a:rPr>
              <a:t>Know the warning Signs</a:t>
            </a:r>
          </a:p>
          <a:p>
            <a:pPr marR="0"/>
            <a:r>
              <a:rPr lang="en-US" sz="2400" dirty="0">
                <a:solidFill>
                  <a:schemeClr val="bg1"/>
                </a:solidFill>
                <a:latin typeface="Calibri" panose="020F0502020204030204" pitchFamily="34" charset="0"/>
              </a:rPr>
              <a:t>Are You OK?</a:t>
            </a:r>
          </a:p>
          <a:p>
            <a:pPr marR="0"/>
            <a:r>
              <a:rPr lang="en-US" sz="2400" b="0" i="0" u="none" strike="noStrike" baseline="0" dirty="0">
                <a:solidFill>
                  <a:schemeClr val="bg1"/>
                </a:solidFill>
                <a:latin typeface="Calibri" panose="020F0502020204030204" pitchFamily="34" charset="0"/>
              </a:rPr>
              <a:t>Stay with someone in Crisis</a:t>
            </a:r>
          </a:p>
          <a:p>
            <a:pPr marR="0"/>
            <a:r>
              <a:rPr lang="en-US" sz="2400" dirty="0">
                <a:solidFill>
                  <a:schemeClr val="bg1"/>
                </a:solidFill>
                <a:latin typeface="Calibri" panose="020F0502020204030204" pitchFamily="34" charset="0"/>
              </a:rPr>
              <a:t>Learn about the available resources</a:t>
            </a:r>
            <a:endParaRPr lang="en-US" sz="2400" b="0" i="0" u="none" strike="noStrike" baseline="0" dirty="0">
              <a:solidFill>
                <a:schemeClr val="bg1"/>
              </a:solidFill>
              <a:latin typeface="Calibri" panose="020F0502020204030204" pitchFamily="34" charset="0"/>
            </a:endParaRPr>
          </a:p>
          <a:p>
            <a:pPr marL="0" indent="0">
              <a:buNone/>
            </a:pPr>
            <a:endParaRPr lang="en-US" dirty="0">
              <a:solidFill>
                <a:schemeClr val="bg1"/>
              </a:solidFill>
            </a:endParaRPr>
          </a:p>
        </p:txBody>
      </p:sp>
      <p:pic>
        <p:nvPicPr>
          <p:cNvPr id="5" name="Picture 4">
            <a:extLst>
              <a:ext uri="{FF2B5EF4-FFF2-40B4-BE49-F238E27FC236}">
                <a16:creationId xmlns:a16="http://schemas.microsoft.com/office/drawing/2014/main" id="{70347048-89AE-0FB0-67DC-47A29D6EB345}"/>
              </a:ext>
            </a:extLst>
          </p:cNvPr>
          <p:cNvPicPr>
            <a:picLocks noChangeAspect="1"/>
          </p:cNvPicPr>
          <p:nvPr/>
        </p:nvPicPr>
        <p:blipFill>
          <a:blip r:embed="rId3"/>
          <a:stretch>
            <a:fillRect/>
          </a:stretch>
        </p:blipFill>
        <p:spPr>
          <a:xfrm>
            <a:off x="6096000" y="529057"/>
            <a:ext cx="5201265" cy="6011477"/>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635535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2" name="Rectangle 2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1995977-FDE7-F959-069D-C47F1BDDB753}"/>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b="1">
                <a:solidFill>
                  <a:schemeClr val="bg1"/>
                </a:solidFill>
              </a:rPr>
              <a:t>Warning Signs</a:t>
            </a:r>
          </a:p>
        </p:txBody>
      </p:sp>
      <p:sp>
        <p:nvSpPr>
          <p:cNvPr id="3" name="Content Placeholder 2">
            <a:extLst>
              <a:ext uri="{FF2B5EF4-FFF2-40B4-BE49-F238E27FC236}">
                <a16:creationId xmlns:a16="http://schemas.microsoft.com/office/drawing/2014/main" id="{EE0C016B-1F2A-A1DD-9F56-261BFA32BFDC}"/>
              </a:ext>
            </a:extLst>
          </p:cNvPr>
          <p:cNvSpPr>
            <a:spLocks noGrp="1"/>
          </p:cNvSpPr>
          <p:nvPr>
            <p:ph sz="half" idx="1"/>
          </p:nvPr>
        </p:nvSpPr>
        <p:spPr>
          <a:xfrm>
            <a:off x="673754" y="2160590"/>
            <a:ext cx="3973943" cy="3440110"/>
          </a:xfrm>
        </p:spPr>
        <p:txBody>
          <a:bodyPr vert="horz" lIns="91440" tIns="45720" rIns="91440" bIns="45720" rtlCol="0">
            <a:normAutofit/>
          </a:bodyPr>
          <a:lstStyle/>
          <a:p>
            <a:pPr>
              <a:lnSpc>
                <a:spcPct val="90000"/>
              </a:lnSpc>
              <a:buClr>
                <a:schemeClr val="accent1"/>
              </a:buClr>
            </a:pPr>
            <a:r>
              <a:rPr lang="en-US" b="0" i="0" u="none" strike="noStrike" baseline="0" dirty="0">
                <a:solidFill>
                  <a:schemeClr val="bg1"/>
                </a:solidFill>
              </a:rPr>
              <a:t>Talking about wanting to die or to kill oneself. </a:t>
            </a:r>
          </a:p>
          <a:p>
            <a:pPr marR="9800" lvl="1">
              <a:lnSpc>
                <a:spcPct val="90000"/>
              </a:lnSpc>
              <a:buClr>
                <a:schemeClr val="accent1"/>
              </a:buClr>
            </a:pPr>
            <a:r>
              <a:rPr lang="en-US" b="0" i="1" u="none" strike="noStrike" baseline="0" dirty="0">
                <a:solidFill>
                  <a:schemeClr val="bg1"/>
                </a:solidFill>
              </a:rPr>
              <a:t>Communication may be veiled, such as: “I just can’t take it anymore.” or </a:t>
            </a:r>
            <a:endParaRPr lang="en-US" b="0" i="0" u="none" strike="noStrike" baseline="0" dirty="0">
              <a:solidFill>
                <a:schemeClr val="bg1"/>
              </a:solidFill>
            </a:endParaRPr>
          </a:p>
          <a:p>
            <a:pPr marR="9800" lvl="1">
              <a:lnSpc>
                <a:spcPct val="90000"/>
              </a:lnSpc>
              <a:buClr>
                <a:schemeClr val="accent1"/>
              </a:buClr>
            </a:pPr>
            <a:r>
              <a:rPr lang="en-US" b="0" i="1" u="none" strike="noStrike" baseline="0" dirty="0">
                <a:solidFill>
                  <a:schemeClr val="bg1"/>
                </a:solidFill>
              </a:rPr>
              <a:t>“What’s the use?” </a:t>
            </a:r>
            <a:endParaRPr lang="en-US" b="0" i="0" u="none" strike="noStrike" baseline="0" dirty="0">
              <a:solidFill>
                <a:schemeClr val="bg1"/>
              </a:solidFill>
            </a:endParaRPr>
          </a:p>
          <a:p>
            <a:pPr>
              <a:lnSpc>
                <a:spcPct val="90000"/>
              </a:lnSpc>
              <a:buClr>
                <a:schemeClr val="accent1"/>
              </a:buClr>
            </a:pPr>
            <a:r>
              <a:rPr lang="en-US" b="0" i="0" u="none" strike="noStrike" baseline="0" dirty="0">
                <a:solidFill>
                  <a:schemeClr val="bg1"/>
                </a:solidFill>
              </a:rPr>
              <a:t>Looking for ways to kill oneself, such as searching online or seeking access to </a:t>
            </a:r>
            <a:r>
              <a:rPr lang="en-US" dirty="0">
                <a:solidFill>
                  <a:schemeClr val="bg1"/>
                </a:solidFill>
              </a:rPr>
              <a:t>lethal means</a:t>
            </a:r>
            <a:r>
              <a:rPr lang="en-US" b="0" i="0" u="none" strike="noStrike" baseline="0" dirty="0">
                <a:solidFill>
                  <a:schemeClr val="bg1"/>
                </a:solidFill>
              </a:rPr>
              <a:t>. </a:t>
            </a:r>
          </a:p>
          <a:p>
            <a:pPr>
              <a:lnSpc>
                <a:spcPct val="90000"/>
              </a:lnSpc>
              <a:buClr>
                <a:schemeClr val="accent1"/>
              </a:buClr>
            </a:pPr>
            <a:r>
              <a:rPr lang="en-US" b="0" i="0" u="none" strike="noStrike" baseline="0" dirty="0">
                <a:solidFill>
                  <a:schemeClr val="bg1"/>
                </a:solidFill>
              </a:rPr>
              <a:t>Talking about feeling hopeless or having no reason to live. </a:t>
            </a:r>
          </a:p>
          <a:p>
            <a:pPr>
              <a:lnSpc>
                <a:spcPct val="90000"/>
              </a:lnSpc>
              <a:buClr>
                <a:schemeClr val="accent1"/>
              </a:buClr>
            </a:pPr>
            <a:endParaRPr lang="en-US" dirty="0">
              <a:solidFill>
                <a:schemeClr val="bg1"/>
              </a:solidFill>
            </a:endParaRPr>
          </a:p>
        </p:txBody>
      </p:sp>
      <p:sp>
        <p:nvSpPr>
          <p:cNvPr id="28" name="Isosceles Triangle 2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7" name="Picture 6">
            <a:extLst>
              <a:ext uri="{FF2B5EF4-FFF2-40B4-BE49-F238E27FC236}">
                <a16:creationId xmlns:a16="http://schemas.microsoft.com/office/drawing/2014/main" id="{6DB76AA7-8DF4-A36F-3C5D-E0F4C9946605}"/>
              </a:ext>
            </a:extLst>
          </p:cNvPr>
          <p:cNvPicPr>
            <a:picLocks noChangeAspect="1"/>
          </p:cNvPicPr>
          <p:nvPr/>
        </p:nvPicPr>
        <p:blipFill>
          <a:blip r:embed="rId3"/>
          <a:stretch>
            <a:fillRect/>
          </a:stretch>
        </p:blipFill>
        <p:spPr>
          <a:xfrm>
            <a:off x="5716872" y="1786402"/>
            <a:ext cx="6294157" cy="3285195"/>
          </a:xfrm>
          <a:prstGeom prst="rect">
            <a:avLst/>
          </a:prstGeom>
        </p:spPr>
      </p:pic>
    </p:spTree>
    <p:extLst>
      <p:ext uri="{BB962C8B-B14F-4D97-AF65-F5344CB8AC3E}">
        <p14:creationId xmlns:p14="http://schemas.microsoft.com/office/powerpoint/2010/main" val="2973587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F1B5F-01FA-2077-E731-E33446A41239}"/>
              </a:ext>
            </a:extLst>
          </p:cNvPr>
          <p:cNvSpPr>
            <a:spLocks noGrp="1"/>
          </p:cNvSpPr>
          <p:nvPr>
            <p:ph idx="1"/>
          </p:nvPr>
        </p:nvSpPr>
        <p:spPr>
          <a:xfrm>
            <a:off x="677334" y="1488613"/>
            <a:ext cx="8596668" cy="3880773"/>
          </a:xfrm>
        </p:spPr>
        <p:txBody>
          <a:bodyPr>
            <a:normAutofit fontScale="85000" lnSpcReduction="20000"/>
          </a:bodyPr>
          <a:lstStyle/>
          <a:p>
            <a:r>
              <a:rPr lang="en-US" sz="2800" b="0" i="0" u="none" strike="noStrike" baseline="0" dirty="0">
                <a:latin typeface="Calibri" panose="020F0502020204030204" pitchFamily="34" charset="0"/>
                <a:cs typeface="Calibri" panose="020F0502020204030204" pitchFamily="34" charset="0"/>
              </a:rPr>
              <a:t>Talking about feeling trapped or in unbearable pain </a:t>
            </a:r>
          </a:p>
          <a:p>
            <a:r>
              <a:rPr lang="en-US" sz="2800" b="0" i="0" u="none" strike="noStrike" baseline="0" dirty="0">
                <a:latin typeface="Calibri" panose="020F0502020204030204" pitchFamily="34" charset="0"/>
                <a:cs typeface="Calibri" panose="020F0502020204030204" pitchFamily="34" charset="0"/>
              </a:rPr>
              <a:t>Talking about being a burden to others </a:t>
            </a:r>
          </a:p>
          <a:p>
            <a:r>
              <a:rPr lang="en-US" sz="2800" b="0" i="0" u="none" strike="noStrike" baseline="0" dirty="0">
                <a:latin typeface="Calibri" panose="020F0502020204030204" pitchFamily="34" charset="0"/>
                <a:cs typeface="Calibri" panose="020F0502020204030204" pitchFamily="34" charset="0"/>
              </a:rPr>
              <a:t>Increasing the use of alcohol or drugs </a:t>
            </a:r>
          </a:p>
          <a:p>
            <a:r>
              <a:rPr lang="en-US" sz="2800" b="0" i="0" u="none" strike="noStrike" baseline="0" dirty="0">
                <a:latin typeface="Calibri" panose="020F0502020204030204" pitchFamily="34" charset="0"/>
                <a:cs typeface="Calibri" panose="020F0502020204030204" pitchFamily="34" charset="0"/>
              </a:rPr>
              <a:t>Acting uncharacteristically anxious or agitated </a:t>
            </a:r>
          </a:p>
          <a:p>
            <a:r>
              <a:rPr lang="en-US" sz="2800" dirty="0">
                <a:latin typeface="Calibri" panose="020F0502020204030204" pitchFamily="34" charset="0"/>
                <a:cs typeface="Calibri" panose="020F0502020204030204" pitchFamily="34" charset="0"/>
              </a:rPr>
              <a:t>B</a:t>
            </a:r>
            <a:r>
              <a:rPr lang="en-US" sz="2800" b="0" i="0" u="none" strike="noStrike" baseline="0" dirty="0">
                <a:latin typeface="Calibri" panose="020F0502020204030204" pitchFamily="34" charset="0"/>
                <a:cs typeface="Calibri" panose="020F0502020204030204" pitchFamily="34" charset="0"/>
              </a:rPr>
              <a:t>ehaving recklessly </a:t>
            </a:r>
          </a:p>
          <a:p>
            <a:r>
              <a:rPr lang="en-US" sz="2800" b="0" i="0" u="none" strike="noStrike" baseline="0" dirty="0">
                <a:latin typeface="Calibri" panose="020F0502020204030204" pitchFamily="34" charset="0"/>
                <a:cs typeface="Calibri" panose="020F0502020204030204" pitchFamily="34" charset="0"/>
              </a:rPr>
              <a:t>Sleeping too little or too much, unusually late for work</a:t>
            </a:r>
          </a:p>
          <a:p>
            <a:r>
              <a:rPr lang="en-US" sz="2800" b="0" i="0" u="none" strike="noStrike" baseline="0" dirty="0">
                <a:latin typeface="Calibri" panose="020F0502020204030204" pitchFamily="34" charset="0"/>
                <a:cs typeface="Calibri" panose="020F0502020204030204" pitchFamily="34" charset="0"/>
              </a:rPr>
              <a:t>Withdrawing or feeling isolated </a:t>
            </a:r>
          </a:p>
          <a:p>
            <a:r>
              <a:rPr lang="en-US" sz="2800" b="0" i="0" u="none" strike="noStrike" baseline="0" dirty="0">
                <a:latin typeface="Calibri" panose="020F0502020204030204" pitchFamily="34" charset="0"/>
                <a:cs typeface="Calibri" panose="020F0502020204030204" pitchFamily="34" charset="0"/>
              </a:rPr>
              <a:t>Showing rage or talking about seeking revenge </a:t>
            </a:r>
          </a:p>
          <a:p>
            <a:r>
              <a:rPr lang="en-US" sz="2800" b="0" i="0" u="none" strike="noStrike" baseline="0" dirty="0">
                <a:latin typeface="Calibri" panose="020F0502020204030204" pitchFamily="34" charset="0"/>
                <a:cs typeface="Calibri" panose="020F0502020204030204" pitchFamily="34" charset="0"/>
              </a:rPr>
              <a:t>Displaying extreme mood swings </a:t>
            </a:r>
          </a:p>
          <a:p>
            <a:pPr marL="0" indent="0">
              <a:buNone/>
            </a:pPr>
            <a:endParaRPr lang="en-US" dirty="0"/>
          </a:p>
        </p:txBody>
      </p:sp>
      <p:sp>
        <p:nvSpPr>
          <p:cNvPr id="6" name="Title 1">
            <a:extLst>
              <a:ext uri="{FF2B5EF4-FFF2-40B4-BE49-F238E27FC236}">
                <a16:creationId xmlns:a16="http://schemas.microsoft.com/office/drawing/2014/main" id="{5F1463D5-4DBF-D931-EC2C-F314DF4EC321}"/>
              </a:ext>
            </a:extLst>
          </p:cNvPr>
          <p:cNvSpPr>
            <a:spLocks noGrp="1"/>
          </p:cNvSpPr>
          <p:nvPr>
            <p:ph type="title"/>
          </p:nvPr>
        </p:nvSpPr>
        <p:spPr>
          <a:xfrm>
            <a:off x="635410" y="412750"/>
            <a:ext cx="8394290" cy="977900"/>
          </a:xfrm>
        </p:spPr>
        <p:txBody>
          <a:bodyPr>
            <a:normAutofit/>
          </a:bodyPr>
          <a:lstStyle/>
          <a:p>
            <a:r>
              <a:rPr lang="en-US" sz="5200" b="1" dirty="0"/>
              <a:t>Warning Signs cont.</a:t>
            </a:r>
          </a:p>
        </p:txBody>
      </p:sp>
    </p:spTree>
    <p:extLst>
      <p:ext uri="{BB962C8B-B14F-4D97-AF65-F5344CB8AC3E}">
        <p14:creationId xmlns:p14="http://schemas.microsoft.com/office/powerpoint/2010/main" val="2219321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b="1">
                <a:solidFill>
                  <a:srgbClr val="FFFFFF"/>
                </a:solidFill>
                <a:effectLst>
                  <a:outerShdw blurRad="38100" dist="38100" dir="2700000" algn="tl">
                    <a:srgbClr val="000000">
                      <a:alpha val="43137"/>
                    </a:srgbClr>
                  </a:outerShdw>
                </a:effectLst>
              </a:rPr>
              <a:t>Section 1</a:t>
            </a:r>
          </a:p>
        </p:txBody>
      </p:sp>
      <p:sp>
        <p:nvSpPr>
          <p:cNvPr id="3" name="Title 1">
            <a:extLst>
              <a:ext uri="{FF2B5EF4-FFF2-40B4-BE49-F238E27FC236}">
                <a16:creationId xmlns:a16="http://schemas.microsoft.com/office/drawing/2014/main" id="{E9F04458-5920-F52F-94F4-A10BE63CF92E}"/>
              </a:ext>
            </a:extLst>
          </p:cNvPr>
          <p:cNvSpPr txBox="1">
            <a:spLocks/>
          </p:cNvSpPr>
          <p:nvPr/>
        </p:nvSpPr>
        <p:spPr>
          <a:xfrm>
            <a:off x="4456386" y="3962088"/>
            <a:ext cx="6203795" cy="118610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buClr>
                <a:schemeClr val="accent1"/>
              </a:buClr>
              <a:buSzPct val="80000"/>
            </a:pPr>
            <a:r>
              <a:rPr lang="en-US" sz="3200" b="1" dirty="0">
                <a:solidFill>
                  <a:srgbClr val="FFFFFF">
                    <a:alpha val="70000"/>
                  </a:srgbClr>
                </a:solidFill>
                <a:effectLst>
                  <a:outerShdw blurRad="38100" dist="38100" dir="2700000" algn="tl">
                    <a:srgbClr val="000000">
                      <a:alpha val="43137"/>
                    </a:srgbClr>
                  </a:outerShdw>
                </a:effectLst>
                <a:latin typeface="+mn-lt"/>
                <a:ea typeface="+mn-ea"/>
                <a:cs typeface="+mn-cs"/>
              </a:rPr>
              <a:t>Is this an issue in construction?</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09546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1463D5-4DBF-D931-EC2C-F314DF4EC321}"/>
              </a:ext>
            </a:extLst>
          </p:cNvPr>
          <p:cNvSpPr>
            <a:spLocks noGrp="1"/>
          </p:cNvSpPr>
          <p:nvPr>
            <p:ph type="title"/>
          </p:nvPr>
        </p:nvSpPr>
        <p:spPr>
          <a:xfrm>
            <a:off x="635410" y="412750"/>
            <a:ext cx="8394290" cy="977900"/>
          </a:xfrm>
        </p:spPr>
        <p:txBody>
          <a:bodyPr>
            <a:normAutofit/>
          </a:bodyPr>
          <a:lstStyle/>
          <a:p>
            <a:r>
              <a:rPr lang="en-US" sz="5200" b="1" dirty="0"/>
              <a:t>Start a Conversation….</a:t>
            </a:r>
          </a:p>
        </p:txBody>
      </p:sp>
      <p:pic>
        <p:nvPicPr>
          <p:cNvPr id="7" name="Picture 6">
            <a:extLst>
              <a:ext uri="{FF2B5EF4-FFF2-40B4-BE49-F238E27FC236}">
                <a16:creationId xmlns:a16="http://schemas.microsoft.com/office/drawing/2014/main" id="{703AF294-E772-5363-1179-CACDAC869094}"/>
              </a:ext>
            </a:extLst>
          </p:cNvPr>
          <p:cNvPicPr>
            <a:picLocks noChangeAspect="1"/>
          </p:cNvPicPr>
          <p:nvPr/>
        </p:nvPicPr>
        <p:blipFill>
          <a:blip r:embed="rId3"/>
          <a:stretch>
            <a:fillRect/>
          </a:stretch>
        </p:blipFill>
        <p:spPr>
          <a:xfrm>
            <a:off x="1476375" y="1266825"/>
            <a:ext cx="6946641" cy="5374506"/>
          </a:xfrm>
          <a:prstGeom prst="rect">
            <a:avLst/>
          </a:prstGeom>
        </p:spPr>
      </p:pic>
    </p:spTree>
    <p:extLst>
      <p:ext uri="{BB962C8B-B14F-4D97-AF65-F5344CB8AC3E}">
        <p14:creationId xmlns:p14="http://schemas.microsoft.com/office/powerpoint/2010/main" val="1187944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b="1">
                <a:solidFill>
                  <a:srgbClr val="FFFFFF"/>
                </a:solidFill>
                <a:effectLst>
                  <a:outerShdw blurRad="38100" dist="38100" dir="2700000" algn="tl">
                    <a:srgbClr val="000000">
                      <a:alpha val="43137"/>
                    </a:srgbClr>
                  </a:outerShdw>
                </a:effectLst>
              </a:rPr>
              <a:t>Section 4</a:t>
            </a:r>
          </a:p>
        </p:txBody>
      </p:sp>
      <p:sp>
        <p:nvSpPr>
          <p:cNvPr id="3" name="Title 1">
            <a:extLst>
              <a:ext uri="{FF2B5EF4-FFF2-40B4-BE49-F238E27FC236}">
                <a16:creationId xmlns:a16="http://schemas.microsoft.com/office/drawing/2014/main" id="{E9F04458-5920-F52F-94F4-A10BE63CF92E}"/>
              </a:ext>
            </a:extLst>
          </p:cNvPr>
          <p:cNvSpPr txBox="1">
            <a:spLocks/>
          </p:cNvSpPr>
          <p:nvPr/>
        </p:nvSpPr>
        <p:spPr>
          <a:xfrm>
            <a:off x="4456386" y="3962088"/>
            <a:ext cx="6203795" cy="118610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buClr>
                <a:schemeClr val="accent1"/>
              </a:buClr>
              <a:buSzPct val="80000"/>
            </a:pPr>
            <a:r>
              <a:rPr lang="en-US" sz="3200" b="1" dirty="0">
                <a:solidFill>
                  <a:srgbClr val="FFFFFF">
                    <a:alpha val="70000"/>
                  </a:srgbClr>
                </a:solidFill>
                <a:effectLst>
                  <a:outerShdw blurRad="38100" dist="38100" dir="2700000" algn="tl">
                    <a:srgbClr val="000000">
                      <a:alpha val="43137"/>
                    </a:srgbClr>
                  </a:outerShdw>
                </a:effectLst>
                <a:latin typeface="+mn-lt"/>
                <a:ea typeface="+mn-ea"/>
                <a:cs typeface="+mn-cs"/>
              </a:rPr>
              <a:t>How can we prepare to help?</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7795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5A44-13D6-951B-E3D8-C1B207E6069A}"/>
              </a:ext>
            </a:extLst>
          </p:cNvPr>
          <p:cNvSpPr>
            <a:spLocks noGrp="1"/>
          </p:cNvSpPr>
          <p:nvPr>
            <p:ph type="title"/>
          </p:nvPr>
        </p:nvSpPr>
        <p:spPr/>
        <p:txBody>
          <a:bodyPr/>
          <a:lstStyle/>
          <a:p>
            <a:r>
              <a:rPr lang="en-US" b="1" dirty="0"/>
              <a:t>How Prepared is your Workplace?</a:t>
            </a:r>
          </a:p>
        </p:txBody>
      </p:sp>
      <p:sp>
        <p:nvSpPr>
          <p:cNvPr id="3" name="Content Placeholder 2">
            <a:extLst>
              <a:ext uri="{FF2B5EF4-FFF2-40B4-BE49-F238E27FC236}">
                <a16:creationId xmlns:a16="http://schemas.microsoft.com/office/drawing/2014/main" id="{8EB13ACA-71E6-4F1D-5204-D90FB12822EC}"/>
              </a:ext>
            </a:extLst>
          </p:cNvPr>
          <p:cNvSpPr>
            <a:spLocks noGrp="1"/>
          </p:cNvSpPr>
          <p:nvPr>
            <p:ph sz="half" idx="1"/>
          </p:nvPr>
        </p:nvSpPr>
        <p:spPr>
          <a:xfrm>
            <a:off x="721306" y="1439126"/>
            <a:ext cx="8884608" cy="4351338"/>
          </a:xfrm>
        </p:spPr>
        <p:txBody>
          <a:bodyPr>
            <a:normAutofit/>
          </a:bodyPr>
          <a:lstStyle/>
          <a:p>
            <a:pPr algn="l"/>
            <a:endParaRPr lang="en-US" sz="1800" b="0" i="0" u="none" strike="noStrike" baseline="0" dirty="0">
              <a:solidFill>
                <a:srgbClr val="000000"/>
              </a:solidFill>
              <a:latin typeface="Wingdings" panose="05000000000000000000" pitchFamily="2" charset="2"/>
            </a:endParaRPr>
          </a:p>
          <a:p>
            <a:r>
              <a:rPr lang="en-US" sz="2400" dirty="0">
                <a:latin typeface="Calibri" panose="020F0502020204030204" pitchFamily="34" charset="0"/>
                <a:cs typeface="Calibri" panose="020F0502020204030204" pitchFamily="34" charset="0"/>
              </a:rPr>
              <a:t>Is </a:t>
            </a:r>
            <a:r>
              <a:rPr lang="en-US" sz="2400" b="0" i="0" u="none" strike="noStrike" baseline="0" dirty="0">
                <a:latin typeface="Calibri" panose="020F0502020204030204" pitchFamily="34" charset="0"/>
                <a:cs typeface="Calibri" panose="020F0502020204030204" pitchFamily="34" charset="0"/>
              </a:rPr>
              <a:t>wellness a priority</a:t>
            </a:r>
            <a:r>
              <a:rPr lang="en-US" sz="2400" dirty="0">
                <a:latin typeface="Calibri" panose="020F0502020204030204" pitchFamily="34" charset="0"/>
                <a:cs typeface="Calibri" panose="020F0502020204030204" pitchFamily="34" charset="0"/>
              </a:rPr>
              <a:t>?</a:t>
            </a:r>
            <a:endParaRPr lang="en-US" sz="2400" b="0" i="0" u="none" strike="noStrike" baseline="0" dirty="0">
              <a:latin typeface="Calibri" panose="020F0502020204030204" pitchFamily="34" charset="0"/>
              <a:cs typeface="Calibri" panose="020F0502020204030204" pitchFamily="34" charset="0"/>
            </a:endParaRPr>
          </a:p>
          <a:p>
            <a:r>
              <a:rPr lang="en-US" sz="2400" b="0" i="0" u="none" strike="noStrike" baseline="0" dirty="0">
                <a:latin typeface="Calibri" panose="020F0502020204030204" pitchFamily="34" charset="0"/>
                <a:cs typeface="Calibri" panose="020F0502020204030204" pitchFamily="34" charset="0"/>
              </a:rPr>
              <a:t>Does </a:t>
            </a:r>
            <a:r>
              <a:rPr lang="en-US" sz="2400" dirty="0">
                <a:latin typeface="Calibri" panose="020F0502020204030204" pitchFamily="34" charset="0"/>
                <a:cs typeface="Calibri" panose="020F0502020204030204" pitchFamily="34" charset="0"/>
              </a:rPr>
              <a:t>c</a:t>
            </a:r>
            <a:r>
              <a:rPr lang="en-US" sz="2400" b="0" i="0" u="none" strike="noStrike" baseline="0" dirty="0">
                <a:latin typeface="Calibri" panose="020F0502020204030204" pitchFamily="34" charset="0"/>
                <a:cs typeface="Calibri" panose="020F0502020204030204" pitchFamily="34" charset="0"/>
              </a:rPr>
              <a:t>ommunication </a:t>
            </a:r>
            <a:r>
              <a:rPr lang="en-US" sz="2400" dirty="0">
                <a:latin typeface="Calibri" panose="020F0502020204030204" pitchFamily="34" charset="0"/>
                <a:cs typeface="Calibri" panose="020F0502020204030204" pitchFamily="34" charset="0"/>
              </a:rPr>
              <a:t>offer</a:t>
            </a:r>
            <a:r>
              <a:rPr lang="en-US" sz="2400" b="0" i="0" u="none" strike="noStrike" baseline="0" dirty="0">
                <a:latin typeface="Calibri" panose="020F0502020204030204" pitchFamily="34" charset="0"/>
                <a:cs typeface="Calibri" panose="020F0502020204030204" pitchFamily="34" charset="0"/>
              </a:rPr>
              <a:t> openness and support?</a:t>
            </a:r>
          </a:p>
          <a:p>
            <a:r>
              <a:rPr lang="en-US" sz="2400" dirty="0">
                <a:latin typeface="Calibri" panose="020F0502020204030204" pitchFamily="34" charset="0"/>
                <a:cs typeface="Calibri" panose="020F0502020204030204" pitchFamily="34" charset="0"/>
              </a:rPr>
              <a:t>Is there a s</a:t>
            </a:r>
            <a:r>
              <a:rPr lang="en-US" sz="2400" b="0" i="0" u="none" strike="noStrike" baseline="0" dirty="0">
                <a:latin typeface="Calibri" panose="020F0502020204030204" pitchFamily="34" charset="0"/>
                <a:cs typeface="Calibri" panose="020F0502020204030204" pitchFamily="34" charset="0"/>
              </a:rPr>
              <a:t>tigma for mental health conditions? </a:t>
            </a:r>
          </a:p>
          <a:p>
            <a:r>
              <a:rPr lang="en-US" sz="2400" b="0" i="0" u="none" strike="noStrike" baseline="0" dirty="0">
                <a:latin typeface="Calibri" panose="020F0502020204030204" pitchFamily="34" charset="0"/>
                <a:cs typeface="Calibri" panose="020F0502020204030204" pitchFamily="34" charset="0"/>
              </a:rPr>
              <a:t>Is </a:t>
            </a:r>
            <a:r>
              <a:rPr lang="en-US" sz="2400" dirty="0">
                <a:latin typeface="Calibri" panose="020F0502020204030204" pitchFamily="34" charset="0"/>
                <a:cs typeface="Calibri" panose="020F0502020204030204" pitchFamily="34" charset="0"/>
              </a:rPr>
              <a:t>s</a:t>
            </a:r>
            <a:r>
              <a:rPr lang="en-US" sz="2400" b="0" i="0" u="none" strike="noStrike" baseline="0" dirty="0">
                <a:latin typeface="Calibri" panose="020F0502020204030204" pitchFamily="34" charset="0"/>
                <a:cs typeface="Calibri" panose="020F0502020204030204" pitchFamily="34" charset="0"/>
              </a:rPr>
              <a:t>tress the norm? </a:t>
            </a:r>
          </a:p>
          <a:p>
            <a:r>
              <a:rPr lang="en-US" sz="2400" dirty="0">
                <a:latin typeface="Calibri" panose="020F0502020204030204" pitchFamily="34" charset="0"/>
                <a:cs typeface="Calibri" panose="020F0502020204030204" pitchFamily="34" charset="0"/>
              </a:rPr>
              <a:t>Are m</a:t>
            </a:r>
            <a:r>
              <a:rPr lang="en-US" sz="2400" b="0" i="0" u="none" strike="noStrike" baseline="0" dirty="0">
                <a:latin typeface="Calibri" panose="020F0502020204030204" pitchFamily="34" charset="0"/>
                <a:cs typeface="Calibri" panose="020F0502020204030204" pitchFamily="34" charset="0"/>
              </a:rPr>
              <a:t>ental health benefits offered and supported at the same level as other physical disorders? </a:t>
            </a:r>
          </a:p>
          <a:p>
            <a:r>
              <a:rPr lang="en-US" sz="2400" b="0" i="0" u="none" strike="noStrike" baseline="0" dirty="0">
                <a:latin typeface="Calibri" panose="020F0502020204030204" pitchFamily="34" charset="0"/>
                <a:cs typeface="Calibri" panose="020F0502020204030204" pitchFamily="34" charset="0"/>
              </a:rPr>
              <a:t>Are workplace postings available for general local mental health resources</a:t>
            </a:r>
            <a:r>
              <a:rPr lang="en-US" sz="2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97319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1303-44B7-4B9A-4513-D1899C2BA9EC}"/>
              </a:ext>
            </a:extLst>
          </p:cNvPr>
          <p:cNvSpPr>
            <a:spLocks noGrp="1"/>
          </p:cNvSpPr>
          <p:nvPr>
            <p:ph type="title"/>
          </p:nvPr>
        </p:nvSpPr>
        <p:spPr>
          <a:xfrm>
            <a:off x="808638" y="368076"/>
            <a:ext cx="9236700" cy="932823"/>
          </a:xfrm>
        </p:spPr>
        <p:txBody>
          <a:bodyPr anchor="b">
            <a:normAutofit/>
          </a:bodyPr>
          <a:lstStyle/>
          <a:p>
            <a:r>
              <a:rPr lang="en-US" sz="5400" b="1" dirty="0"/>
              <a:t>Protective Factors</a:t>
            </a:r>
          </a:p>
        </p:txBody>
      </p:sp>
      <p:sp>
        <p:nvSpPr>
          <p:cNvPr id="3" name="Content Placeholder 2">
            <a:extLst>
              <a:ext uri="{FF2B5EF4-FFF2-40B4-BE49-F238E27FC236}">
                <a16:creationId xmlns:a16="http://schemas.microsoft.com/office/drawing/2014/main" id="{FDB2794E-CB77-843E-730A-1986B3C3A5FC}"/>
              </a:ext>
            </a:extLst>
          </p:cNvPr>
          <p:cNvSpPr>
            <a:spLocks noGrp="1"/>
          </p:cNvSpPr>
          <p:nvPr>
            <p:ph idx="1"/>
          </p:nvPr>
        </p:nvSpPr>
        <p:spPr>
          <a:xfrm>
            <a:off x="808638" y="1428429"/>
            <a:ext cx="8985811" cy="4321921"/>
          </a:xfrm>
        </p:spPr>
        <p:txBody>
          <a:bodyPr anchor="ctr">
            <a:normAutofit lnSpcReduction="10000"/>
          </a:bodyPr>
          <a:lstStyle/>
          <a:p>
            <a:pPr marL="0" indent="0">
              <a:buNone/>
            </a:pPr>
            <a:endParaRPr lang="en-US" sz="1900" b="0" i="0" u="none" strike="noStrike" baseline="0" dirty="0">
              <a:latin typeface="Arial" panose="020B0604020202020204" pitchFamily="34" charset="0"/>
            </a:endParaRPr>
          </a:p>
          <a:p>
            <a:r>
              <a:rPr lang="en-US" sz="2400" b="0" i="0" u="none" strike="noStrike" baseline="0" dirty="0">
                <a:latin typeface="Calibri" panose="020F0502020204030204" pitchFamily="34" charset="0"/>
                <a:cs typeface="Calibri" panose="020F0502020204030204" pitchFamily="34" charset="0"/>
              </a:rPr>
              <a:t>Culture that promotes the importance of safety </a:t>
            </a:r>
          </a:p>
          <a:p>
            <a:r>
              <a:rPr lang="en-US" sz="2400" b="0" i="0" u="none" strike="noStrike" baseline="0" dirty="0">
                <a:latin typeface="Calibri" panose="020F0502020204030204" pitchFamily="34" charset="0"/>
                <a:cs typeface="Calibri" panose="020F0502020204030204" pitchFamily="34" charset="0"/>
              </a:rPr>
              <a:t>Emphasis on teamwork </a:t>
            </a:r>
          </a:p>
          <a:p>
            <a:r>
              <a:rPr lang="en-US" sz="2400" b="0" i="0" u="none" strike="noStrike" baseline="0" dirty="0">
                <a:latin typeface="Calibri" panose="020F0502020204030204" pitchFamily="34" charset="0"/>
                <a:cs typeface="Calibri" panose="020F0502020204030204" pitchFamily="34" charset="0"/>
              </a:rPr>
              <a:t>Culture of employee engagement and connectedness, providing a sense of belonging</a:t>
            </a:r>
          </a:p>
          <a:p>
            <a:r>
              <a:rPr lang="en-US" sz="2400" b="0" i="0" u="none" strike="noStrike" baseline="0" dirty="0">
                <a:latin typeface="Calibri" panose="020F0502020204030204" pitchFamily="34" charset="0"/>
                <a:cs typeface="Calibri" panose="020F0502020204030204" pitchFamily="34" charset="0"/>
              </a:rPr>
              <a:t>Culture of wellness that values mental health </a:t>
            </a:r>
          </a:p>
          <a:p>
            <a:r>
              <a:rPr lang="en-US" sz="2400" b="0" i="0" u="none" strike="noStrike" baseline="0" dirty="0">
                <a:latin typeface="Calibri" panose="020F0502020204030204" pitchFamily="34" charset="0"/>
                <a:cs typeface="Calibri" panose="020F0502020204030204" pitchFamily="34" charset="0"/>
              </a:rPr>
              <a:t>Access to insurance and mental health care (e.g., Employee Assistance Program) </a:t>
            </a:r>
          </a:p>
          <a:p>
            <a:r>
              <a:rPr lang="en-US" sz="2400" b="0" i="0" u="none" strike="noStrike" baseline="0" dirty="0">
                <a:latin typeface="Calibri" panose="020F0502020204030204" pitchFamily="34" charset="0"/>
                <a:cs typeface="Calibri" panose="020F0502020204030204" pitchFamily="34" charset="0"/>
              </a:rPr>
              <a:t>Informational support systems (buddy systems) </a:t>
            </a:r>
          </a:p>
          <a:p>
            <a:r>
              <a:rPr lang="en-US" sz="2400" b="0" i="0" u="none" strike="noStrike" baseline="0" dirty="0">
                <a:latin typeface="Calibri" panose="020F0502020204030204" pitchFamily="34" charset="0"/>
                <a:cs typeface="Calibri" panose="020F0502020204030204" pitchFamily="34" charset="0"/>
              </a:rPr>
              <a:t>Leadership and supervisor training </a:t>
            </a:r>
          </a:p>
          <a:p>
            <a:pPr marL="0" indent="0">
              <a:buNone/>
            </a:pPr>
            <a:endParaRPr lang="en-US" sz="1900" b="0" i="0" u="none" strike="noStrike" baseline="0" dirty="0">
              <a:latin typeface="Arial" panose="020B0604020202020204" pitchFamily="34" charset="0"/>
            </a:endParaRPr>
          </a:p>
        </p:txBody>
      </p:sp>
    </p:spTree>
    <p:extLst>
      <p:ext uri="{BB962C8B-B14F-4D97-AF65-F5344CB8AC3E}">
        <p14:creationId xmlns:p14="http://schemas.microsoft.com/office/powerpoint/2010/main" val="2660519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D0197-313A-2457-17AC-BC1AED7DFEC0}"/>
              </a:ext>
            </a:extLst>
          </p:cNvPr>
          <p:cNvSpPr>
            <a:spLocks noGrp="1"/>
          </p:cNvSpPr>
          <p:nvPr>
            <p:ph type="title"/>
          </p:nvPr>
        </p:nvSpPr>
        <p:spPr>
          <a:xfrm>
            <a:off x="677334" y="449344"/>
            <a:ext cx="8596668" cy="1320800"/>
          </a:xfrm>
        </p:spPr>
        <p:txBody>
          <a:bodyPr/>
          <a:lstStyle/>
          <a:p>
            <a:r>
              <a:rPr lang="en-US" b="1" dirty="0"/>
              <a:t>How Prepared is your Workplace (continued)</a:t>
            </a:r>
          </a:p>
        </p:txBody>
      </p:sp>
      <p:sp>
        <p:nvSpPr>
          <p:cNvPr id="3" name="Content Placeholder 2">
            <a:extLst>
              <a:ext uri="{FF2B5EF4-FFF2-40B4-BE49-F238E27FC236}">
                <a16:creationId xmlns:a16="http://schemas.microsoft.com/office/drawing/2014/main" id="{2FE63CDA-0C8E-A7FD-A7FA-6ADC3B9B85C2}"/>
              </a:ext>
            </a:extLst>
          </p:cNvPr>
          <p:cNvSpPr>
            <a:spLocks noGrp="1"/>
          </p:cNvSpPr>
          <p:nvPr>
            <p:ph idx="1"/>
          </p:nvPr>
        </p:nvSpPr>
        <p:spPr>
          <a:xfrm>
            <a:off x="677334" y="1770144"/>
            <a:ext cx="8596668" cy="3880773"/>
          </a:xfrm>
        </p:spPr>
        <p:txBody>
          <a:bodyPr>
            <a:normAutofit fontScale="85000" lnSpcReduction="20000"/>
          </a:bodyPr>
          <a:lstStyle/>
          <a:p>
            <a:r>
              <a:rPr lang="en-US" sz="2800" dirty="0">
                <a:latin typeface="Calibri" panose="020F0502020204030204" pitchFamily="34" charset="0"/>
                <a:cs typeface="Calibri" panose="020F0502020204030204" pitchFamily="34" charset="0"/>
              </a:rPr>
              <a:t>Does workplace </a:t>
            </a:r>
            <a:r>
              <a:rPr lang="en-US" sz="2800" b="0" i="0" u="none" strike="noStrike" baseline="0" dirty="0">
                <a:latin typeface="Calibri" panose="020F0502020204030204" pitchFamily="34" charset="0"/>
                <a:cs typeface="Calibri" panose="020F0502020204030204" pitchFamily="34" charset="0"/>
              </a:rPr>
              <a:t>have an Employee Assistance Program or has one but doesn’t promote it to employees? </a:t>
            </a:r>
          </a:p>
          <a:p>
            <a:r>
              <a:rPr lang="en-US" sz="2800" dirty="0">
                <a:latin typeface="Calibri" panose="020F0502020204030204" pitchFamily="34" charset="0"/>
                <a:cs typeface="Calibri" panose="020F0502020204030204" pitchFamily="34" charset="0"/>
              </a:rPr>
              <a:t>Does workplace </a:t>
            </a:r>
            <a:r>
              <a:rPr lang="en-US" sz="2800" b="0" i="0" u="none" strike="noStrike" baseline="0" dirty="0">
                <a:latin typeface="Calibri" panose="020F0502020204030204" pitchFamily="34" charset="0"/>
                <a:cs typeface="Calibri" panose="020F0502020204030204" pitchFamily="34" charset="0"/>
              </a:rPr>
              <a:t>routinely offer educational programs and training on mental health topics? </a:t>
            </a:r>
          </a:p>
          <a:p>
            <a:r>
              <a:rPr lang="en-US" sz="2800" b="0" i="0" u="none" strike="noStrike" baseline="0" dirty="0">
                <a:latin typeface="Calibri" panose="020F0502020204030204" pitchFamily="34" charset="0"/>
                <a:cs typeface="Calibri" panose="020F0502020204030204" pitchFamily="34" charset="0"/>
              </a:rPr>
              <a:t>Does workplace distribute mental health awareness material (brochures/posters/fact sheets)?</a:t>
            </a:r>
          </a:p>
          <a:p>
            <a:r>
              <a:rPr lang="en-US" sz="2800" dirty="0">
                <a:latin typeface="Calibri" panose="020F0502020204030204" pitchFamily="34" charset="0"/>
                <a:cs typeface="Calibri" panose="020F0502020204030204" pitchFamily="34" charset="0"/>
              </a:rPr>
              <a:t>Does w</a:t>
            </a:r>
            <a:r>
              <a:rPr lang="en-US" sz="2800" b="0" i="0" u="none" strike="noStrike" baseline="0" dirty="0">
                <a:latin typeface="Calibri" panose="020F0502020204030204" pitchFamily="34" charset="0"/>
                <a:cs typeface="Calibri" panose="020F0502020204030204" pitchFamily="34" charset="0"/>
              </a:rPr>
              <a:t>orkplace encourage screening for mental health conditions like depression, anxiety, and substance abuse? </a:t>
            </a:r>
          </a:p>
          <a:p>
            <a:r>
              <a:rPr lang="en-US" sz="2800" dirty="0">
                <a:latin typeface="Calibri" panose="020F0502020204030204" pitchFamily="34" charset="0"/>
                <a:cs typeface="Calibri" panose="020F0502020204030204" pitchFamily="34" charset="0"/>
              </a:rPr>
              <a:t>Does w</a:t>
            </a:r>
            <a:r>
              <a:rPr lang="en-US" sz="2800" b="0" i="0" u="none" strike="noStrike" baseline="0" dirty="0">
                <a:latin typeface="Calibri" panose="020F0502020204030204" pitchFamily="34" charset="0"/>
                <a:cs typeface="Calibri" panose="020F0502020204030204" pitchFamily="34" charset="0"/>
              </a:rPr>
              <a:t>orkplace have Standard Operating Guide for how best to handle suicide crises?</a:t>
            </a:r>
            <a:endParaRPr lang="en-US" sz="28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469212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1B512-FE4C-6B02-3860-5FE6E791A13A}"/>
              </a:ext>
            </a:extLst>
          </p:cNvPr>
          <p:cNvSpPr>
            <a:spLocks noGrp="1"/>
          </p:cNvSpPr>
          <p:nvPr>
            <p:ph type="title"/>
          </p:nvPr>
        </p:nvSpPr>
        <p:spPr/>
        <p:txBody>
          <a:bodyPr/>
          <a:lstStyle/>
          <a:p>
            <a:r>
              <a:rPr lang="en-US" b="1" dirty="0"/>
              <a:t>Changing Organizational Policies and Culture</a:t>
            </a:r>
          </a:p>
        </p:txBody>
      </p:sp>
      <p:sp>
        <p:nvSpPr>
          <p:cNvPr id="3" name="Content Placeholder 2">
            <a:extLst>
              <a:ext uri="{FF2B5EF4-FFF2-40B4-BE49-F238E27FC236}">
                <a16:creationId xmlns:a16="http://schemas.microsoft.com/office/drawing/2014/main" id="{5804684A-D561-4F1C-6C95-3DB9EBD51BC0}"/>
              </a:ext>
            </a:extLst>
          </p:cNvPr>
          <p:cNvSpPr>
            <a:spLocks noGrp="1"/>
          </p:cNvSpPr>
          <p:nvPr>
            <p:ph idx="1"/>
          </p:nvPr>
        </p:nvSpPr>
        <p:spPr/>
        <p:txBody>
          <a:bodyPr>
            <a:normAutofit/>
          </a:bodyPr>
          <a:lstStyle/>
          <a:p>
            <a:r>
              <a:rPr lang="en-US" sz="2400" b="0" i="0" dirty="0">
                <a:solidFill>
                  <a:srgbClr val="000000"/>
                </a:solidFill>
                <a:effectLst/>
                <a:latin typeface="Calibri" panose="020F0502020204030204" pitchFamily="34" charset="0"/>
                <a:cs typeface="Calibri" panose="020F0502020204030204" pitchFamily="34" charset="0"/>
              </a:rPr>
              <a:t>Changing organizational polices and culture to promote a protective environment for workers, such as:</a:t>
            </a:r>
          </a:p>
          <a:p>
            <a:r>
              <a:rPr lang="en-US" sz="2600" b="0" i="0" dirty="0">
                <a:solidFill>
                  <a:srgbClr val="000000"/>
                </a:solidFill>
                <a:effectLst/>
                <a:latin typeface="Calibri" panose="020F0502020204030204" pitchFamily="34" charset="0"/>
                <a:cs typeface="Calibri" panose="020F0502020204030204" pitchFamily="34" charset="0"/>
              </a:rPr>
              <a:t>Promoting prosocial behavior among employees (e.g., asking for help)</a:t>
            </a:r>
          </a:p>
          <a:p>
            <a:r>
              <a:rPr lang="en-US" sz="2600" b="0" i="0" dirty="0">
                <a:solidFill>
                  <a:srgbClr val="000000"/>
                </a:solidFill>
                <a:effectLst/>
                <a:latin typeface="Calibri" panose="020F0502020204030204" pitchFamily="34" charset="0"/>
                <a:cs typeface="Calibri" panose="020F0502020204030204" pitchFamily="34" charset="0"/>
              </a:rPr>
              <a:t>Assessing and referring employees to helping services (e.g., mental health, substance abuse treatment, financial counseling)</a:t>
            </a:r>
          </a:p>
          <a:p>
            <a:r>
              <a:rPr lang="en-US" sz="2600" b="0" i="0" dirty="0">
                <a:solidFill>
                  <a:srgbClr val="000000"/>
                </a:solidFill>
                <a:effectLst/>
                <a:latin typeface="Calibri" panose="020F0502020204030204" pitchFamily="34" charset="0"/>
                <a:cs typeface="Calibri" panose="020F0502020204030204" pitchFamily="34" charset="0"/>
              </a:rPr>
              <a:t>Developing crisis response plans for post-suicide events</a:t>
            </a:r>
          </a:p>
          <a:p>
            <a:pPr marL="0" indent="0">
              <a:buNone/>
            </a:pPr>
            <a:endParaRPr lang="en-US" dirty="0"/>
          </a:p>
        </p:txBody>
      </p:sp>
    </p:spTree>
    <p:extLst>
      <p:ext uri="{BB962C8B-B14F-4D97-AF65-F5344CB8AC3E}">
        <p14:creationId xmlns:p14="http://schemas.microsoft.com/office/powerpoint/2010/main" val="576317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572493" y="238539"/>
            <a:ext cx="11018520" cy="1434415"/>
          </a:xfrm>
        </p:spPr>
        <p:txBody>
          <a:bodyPr anchor="b">
            <a:normAutofit/>
          </a:bodyPr>
          <a:lstStyle/>
          <a:p>
            <a:r>
              <a:rPr lang="en-US" sz="5400" b="1" dirty="0"/>
              <a:t>Toolbox Talks?</a:t>
            </a:r>
          </a:p>
        </p:txBody>
      </p:sp>
      <p:pic>
        <p:nvPicPr>
          <p:cNvPr id="5" name="Picture 4">
            <a:extLst>
              <a:ext uri="{FF2B5EF4-FFF2-40B4-BE49-F238E27FC236}">
                <a16:creationId xmlns:a16="http://schemas.microsoft.com/office/drawing/2014/main" id="{058F2F83-AE88-BDEF-B733-775777CC06EA}"/>
              </a:ext>
            </a:extLst>
          </p:cNvPr>
          <p:cNvPicPr>
            <a:picLocks noChangeAspect="1"/>
          </p:cNvPicPr>
          <p:nvPr/>
        </p:nvPicPr>
        <p:blipFill>
          <a:blip r:embed="rId3"/>
          <a:stretch>
            <a:fillRect/>
          </a:stretch>
        </p:blipFill>
        <p:spPr>
          <a:xfrm>
            <a:off x="572493" y="437975"/>
            <a:ext cx="4751982" cy="5982045"/>
          </a:xfrm>
          <a:prstGeom prst="rect">
            <a:avLst/>
          </a:prstGeom>
        </p:spPr>
      </p:pic>
      <p:pic>
        <p:nvPicPr>
          <p:cNvPr id="12" name="Picture 11">
            <a:extLst>
              <a:ext uri="{FF2B5EF4-FFF2-40B4-BE49-F238E27FC236}">
                <a16:creationId xmlns:a16="http://schemas.microsoft.com/office/drawing/2014/main" id="{47EB212D-65D1-5369-4DD4-4194BAE708F9}"/>
              </a:ext>
            </a:extLst>
          </p:cNvPr>
          <p:cNvPicPr>
            <a:picLocks noChangeAspect="1"/>
          </p:cNvPicPr>
          <p:nvPr/>
        </p:nvPicPr>
        <p:blipFill>
          <a:blip r:embed="rId4"/>
          <a:stretch>
            <a:fillRect/>
          </a:stretch>
        </p:blipFill>
        <p:spPr>
          <a:xfrm>
            <a:off x="5658843" y="514175"/>
            <a:ext cx="4751982" cy="5982045"/>
          </a:xfrm>
          <a:prstGeom prst="rect">
            <a:avLst/>
          </a:prstGeom>
        </p:spPr>
      </p:pic>
    </p:spTree>
    <p:extLst>
      <p:ext uri="{BB962C8B-B14F-4D97-AF65-F5344CB8AC3E}">
        <p14:creationId xmlns:p14="http://schemas.microsoft.com/office/powerpoint/2010/main" val="67306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0BFD579-6987-AD02-1A4C-315081439CD2}"/>
              </a:ext>
            </a:extLst>
          </p:cNvPr>
          <p:cNvSpPr>
            <a:spLocks noGrp="1"/>
          </p:cNvSpPr>
          <p:nvPr>
            <p:ph type="title"/>
          </p:nvPr>
        </p:nvSpPr>
        <p:spPr>
          <a:xfrm>
            <a:off x="673754" y="643467"/>
            <a:ext cx="4203045" cy="1375608"/>
          </a:xfrm>
        </p:spPr>
        <p:txBody>
          <a:bodyPr anchor="ctr">
            <a:normAutofit/>
          </a:bodyPr>
          <a:lstStyle/>
          <a:p>
            <a:r>
              <a:rPr lang="en-US" b="1" dirty="0">
                <a:solidFill>
                  <a:schemeClr val="bg1"/>
                </a:solidFill>
              </a:rPr>
              <a:t>Referring Individuals to Help</a:t>
            </a:r>
          </a:p>
        </p:txBody>
      </p:sp>
      <p:sp>
        <p:nvSpPr>
          <p:cNvPr id="3" name="Content Placeholder 2">
            <a:extLst>
              <a:ext uri="{FF2B5EF4-FFF2-40B4-BE49-F238E27FC236}">
                <a16:creationId xmlns:a16="http://schemas.microsoft.com/office/drawing/2014/main" id="{CC1D5E25-38CF-AF86-59AE-E76632FC3B1A}"/>
              </a:ext>
            </a:extLst>
          </p:cNvPr>
          <p:cNvSpPr>
            <a:spLocks noGrp="1"/>
          </p:cNvSpPr>
          <p:nvPr>
            <p:ph idx="1"/>
          </p:nvPr>
        </p:nvSpPr>
        <p:spPr>
          <a:xfrm>
            <a:off x="673754" y="2160590"/>
            <a:ext cx="3973943" cy="3440110"/>
          </a:xfrm>
        </p:spPr>
        <p:txBody>
          <a:bodyPr>
            <a:normAutofit/>
          </a:bodyPr>
          <a:lstStyle/>
          <a:p>
            <a:r>
              <a:rPr lang="en-US">
                <a:solidFill>
                  <a:schemeClr val="bg1"/>
                </a:solidFill>
                <a:latin typeface="Calibri" panose="020F0502020204030204" pitchFamily="34" charset="0"/>
                <a:cs typeface="Calibri" panose="020F0502020204030204" pitchFamily="34" charset="0"/>
              </a:rPr>
              <a:t>We are not medical experts</a:t>
            </a:r>
          </a:p>
          <a:p>
            <a:r>
              <a:rPr lang="en-US">
                <a:solidFill>
                  <a:schemeClr val="bg1"/>
                </a:solidFill>
                <a:latin typeface="Calibri" panose="020F0502020204030204" pitchFamily="34" charset="0"/>
                <a:cs typeface="Calibri" panose="020F0502020204030204" pitchFamily="34" charset="0"/>
              </a:rPr>
              <a:t>988</a:t>
            </a:r>
          </a:p>
          <a:p>
            <a:r>
              <a:rPr lang="en-US">
                <a:solidFill>
                  <a:schemeClr val="bg1"/>
                </a:solidFill>
                <a:latin typeface="Calibri" panose="020F0502020204030204" pitchFamily="34" charset="0"/>
                <a:cs typeface="Calibri" panose="020F0502020204030204" pitchFamily="34" charset="0"/>
              </a:rPr>
              <a:t>EAP</a:t>
            </a:r>
          </a:p>
          <a:p>
            <a:r>
              <a:rPr lang="en-US">
                <a:solidFill>
                  <a:schemeClr val="bg1"/>
                </a:solidFill>
                <a:latin typeface="Calibri" panose="020F0502020204030204" pitchFamily="34" charset="0"/>
                <a:cs typeface="Calibri" panose="020F0502020204030204" pitchFamily="34" charset="0"/>
              </a:rPr>
              <a:t>BCRC/ Perspectives in Indiana</a:t>
            </a:r>
          </a:p>
        </p:txBody>
      </p:sp>
      <p:pic>
        <p:nvPicPr>
          <p:cNvPr id="6" name="Picture 5">
            <a:extLst>
              <a:ext uri="{FF2B5EF4-FFF2-40B4-BE49-F238E27FC236}">
                <a16:creationId xmlns:a16="http://schemas.microsoft.com/office/drawing/2014/main" id="{6646C56D-E7ED-E404-CDC8-71CF65E00365}"/>
              </a:ext>
            </a:extLst>
          </p:cNvPr>
          <p:cNvPicPr>
            <a:picLocks noChangeAspect="1"/>
          </p:cNvPicPr>
          <p:nvPr/>
        </p:nvPicPr>
        <p:blipFill>
          <a:blip r:embed="rId3"/>
          <a:stretch>
            <a:fillRect/>
          </a:stretch>
        </p:blipFill>
        <p:spPr>
          <a:xfrm>
            <a:off x="5729302" y="1431491"/>
            <a:ext cx="5828590" cy="4502585"/>
          </a:xfrm>
          <a:prstGeom prst="rect">
            <a:avLst/>
          </a:prstGeom>
        </p:spPr>
      </p:pic>
      <p:sp>
        <p:nvSpPr>
          <p:cNvPr id="32" name="Isosceles Triangle 3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67936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677334" y="609599"/>
            <a:ext cx="3843375" cy="5545667"/>
          </a:xfrm>
        </p:spPr>
        <p:txBody>
          <a:bodyPr anchor="ctr">
            <a:normAutofit/>
          </a:bodyPr>
          <a:lstStyle/>
          <a:p>
            <a:r>
              <a:rPr lang="en-US" b="1">
                <a:solidFill>
                  <a:schemeClr val="tx1">
                    <a:lumMod val="85000"/>
                    <a:lumOff val="15000"/>
                  </a:schemeClr>
                </a:solidFill>
                <a:effectLst>
                  <a:outerShdw blurRad="38100" dist="38100" dir="2700000" algn="tl">
                    <a:srgbClr val="000000">
                      <a:alpha val="43137"/>
                    </a:srgbClr>
                  </a:outerShdw>
                </a:effectLst>
              </a:rPr>
              <a:t>Section 5</a:t>
            </a:r>
          </a:p>
        </p:txBody>
      </p:sp>
      <p:sp>
        <p:nvSpPr>
          <p:cNvPr id="3" name="Title 1">
            <a:extLst>
              <a:ext uri="{FF2B5EF4-FFF2-40B4-BE49-F238E27FC236}">
                <a16:creationId xmlns:a16="http://schemas.microsoft.com/office/drawing/2014/main" id="{E9F04458-5920-F52F-94F4-A10BE63CF92E}"/>
              </a:ext>
            </a:extLst>
          </p:cNvPr>
          <p:cNvSpPr txBox="1">
            <a:spLocks/>
          </p:cNvSpPr>
          <p:nvPr/>
        </p:nvSpPr>
        <p:spPr>
          <a:xfrm>
            <a:off x="6116084" y="609600"/>
            <a:ext cx="5672262" cy="55456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600"/>
              </a:spcAft>
            </a:pPr>
            <a:r>
              <a:rPr lang="en-US" sz="4400" b="1" dirty="0">
                <a:solidFill>
                  <a:srgbClr val="FFFFFF"/>
                </a:solidFill>
                <a:effectLst>
                  <a:outerShdw blurRad="38100" dist="38100" dir="2700000" algn="tl">
                    <a:srgbClr val="000000">
                      <a:alpha val="43137"/>
                    </a:srgbClr>
                  </a:outerShdw>
                </a:effectLst>
              </a:rPr>
              <a:t>We’re all in this together!</a:t>
            </a:r>
          </a:p>
        </p:txBody>
      </p:sp>
    </p:spTree>
    <p:extLst>
      <p:ext uri="{BB962C8B-B14F-4D97-AF65-F5344CB8AC3E}">
        <p14:creationId xmlns:p14="http://schemas.microsoft.com/office/powerpoint/2010/main" val="5981278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572493" y="511277"/>
            <a:ext cx="8138888" cy="943897"/>
          </a:xfrm>
        </p:spPr>
        <p:txBody>
          <a:bodyPr anchor="b">
            <a:normAutofit/>
          </a:bodyPr>
          <a:lstStyle/>
          <a:p>
            <a:r>
              <a:rPr lang="en-US" sz="5400" b="1" dirty="0"/>
              <a:t>Save the Date</a:t>
            </a:r>
          </a:p>
        </p:txBody>
      </p:sp>
      <p:pic>
        <p:nvPicPr>
          <p:cNvPr id="4" name="Picture 3">
            <a:extLst>
              <a:ext uri="{FF2B5EF4-FFF2-40B4-BE49-F238E27FC236}">
                <a16:creationId xmlns:a16="http://schemas.microsoft.com/office/drawing/2014/main" id="{564EFA43-2874-EBB3-656B-33EE64966B73}"/>
              </a:ext>
            </a:extLst>
          </p:cNvPr>
          <p:cNvPicPr>
            <a:picLocks noChangeAspect="1"/>
          </p:cNvPicPr>
          <p:nvPr/>
        </p:nvPicPr>
        <p:blipFill>
          <a:blip r:embed="rId2"/>
          <a:stretch>
            <a:fillRect/>
          </a:stretch>
        </p:blipFill>
        <p:spPr>
          <a:xfrm>
            <a:off x="248029" y="1760534"/>
            <a:ext cx="11017764" cy="4178150"/>
          </a:xfrm>
          <a:prstGeom prst="rect">
            <a:avLst/>
          </a:prstGeom>
        </p:spPr>
      </p:pic>
    </p:spTree>
    <p:extLst>
      <p:ext uri="{BB962C8B-B14F-4D97-AF65-F5344CB8AC3E}">
        <p14:creationId xmlns:p14="http://schemas.microsoft.com/office/powerpoint/2010/main" val="4019141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E237-592C-5F38-562C-4B04D2E3CD3C}"/>
              </a:ext>
            </a:extLst>
          </p:cNvPr>
          <p:cNvSpPr>
            <a:spLocks noGrp="1"/>
          </p:cNvSpPr>
          <p:nvPr>
            <p:ph type="title"/>
          </p:nvPr>
        </p:nvSpPr>
        <p:spPr>
          <a:xfrm>
            <a:off x="430889" y="329131"/>
            <a:ext cx="8854513" cy="1554480"/>
          </a:xfrm>
        </p:spPr>
        <p:txBody>
          <a:bodyPr anchor="ctr">
            <a:normAutofit/>
          </a:bodyPr>
          <a:lstStyle/>
          <a:p>
            <a:r>
              <a:rPr lang="en-US" sz="4800" b="1" dirty="0"/>
              <a:t>Whats your Perception?</a:t>
            </a:r>
          </a:p>
        </p:txBody>
      </p:sp>
      <p:graphicFrame>
        <p:nvGraphicFramePr>
          <p:cNvPr id="5" name="Content Placeholder 2">
            <a:extLst>
              <a:ext uri="{FF2B5EF4-FFF2-40B4-BE49-F238E27FC236}">
                <a16:creationId xmlns:a16="http://schemas.microsoft.com/office/drawing/2014/main" id="{C78305F6-F0FF-9EE8-08FF-DB69981D3D79}"/>
              </a:ext>
            </a:extLst>
          </p:cNvPr>
          <p:cNvGraphicFramePr>
            <a:graphicFrameLocks noGrp="1"/>
          </p:cNvGraphicFramePr>
          <p:nvPr>
            <p:ph idx="1"/>
            <p:extLst>
              <p:ext uri="{D42A27DB-BD31-4B8C-83A1-F6EECF244321}">
                <p14:modId xmlns:p14="http://schemas.microsoft.com/office/powerpoint/2010/main" val="4257852084"/>
              </p:ext>
            </p:extLst>
          </p:nvPr>
        </p:nvGraphicFramePr>
        <p:xfrm>
          <a:off x="536957" y="2621593"/>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027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572493" y="238539"/>
            <a:ext cx="9102448" cy="1434415"/>
          </a:xfrm>
        </p:spPr>
        <p:txBody>
          <a:bodyPr anchor="b">
            <a:normAutofit fontScale="90000"/>
          </a:bodyPr>
          <a:lstStyle/>
          <a:p>
            <a:r>
              <a:rPr lang="en-US" sz="5400" b="1" dirty="0"/>
              <a:t>Register to Participate</a:t>
            </a:r>
            <a:br>
              <a:rPr lang="en-US" sz="5400" b="1" dirty="0"/>
            </a:br>
            <a:r>
              <a:rPr lang="en-US" b="1" dirty="0"/>
              <a:t>September 9-13, 2024</a:t>
            </a:r>
          </a:p>
        </p:txBody>
      </p:sp>
      <p:sp>
        <p:nvSpPr>
          <p:cNvPr id="4" name="TextBox 3">
            <a:extLst>
              <a:ext uri="{FF2B5EF4-FFF2-40B4-BE49-F238E27FC236}">
                <a16:creationId xmlns:a16="http://schemas.microsoft.com/office/drawing/2014/main" id="{7B80E80C-4BB3-4439-5201-D7839FB574AA}"/>
              </a:ext>
            </a:extLst>
          </p:cNvPr>
          <p:cNvSpPr txBox="1"/>
          <p:nvPr/>
        </p:nvSpPr>
        <p:spPr>
          <a:xfrm>
            <a:off x="572494" y="1956617"/>
            <a:ext cx="9102448" cy="3477875"/>
          </a:xfrm>
          <a:prstGeom prst="rect">
            <a:avLst/>
          </a:prstGeom>
          <a:noFill/>
        </p:spPr>
        <p:txBody>
          <a:bodyPr wrap="square">
            <a:spAutoFit/>
          </a:bodyPr>
          <a:lstStyle/>
          <a:p>
            <a:pPr algn="just" fontAlgn="base"/>
            <a:r>
              <a:rPr lang="en-US" sz="2000" b="1" i="0" cap="all" dirty="0">
                <a:solidFill>
                  <a:srgbClr val="002060"/>
                </a:solidFill>
                <a:effectLst/>
                <a:latin typeface="Calibri" panose="020F0502020204030204" pitchFamily="34" charset="0"/>
                <a:cs typeface="Calibri" panose="020F0502020204030204" pitchFamily="34" charset="0"/>
              </a:rPr>
              <a:t>REGISTER And PARTICIPATION</a:t>
            </a:r>
          </a:p>
          <a:p>
            <a:pPr algn="just" fontAlgn="base"/>
            <a:r>
              <a:rPr lang="en-US" sz="2000" b="0" i="0" dirty="0">
                <a:solidFill>
                  <a:srgbClr val="414042"/>
                </a:solidFill>
                <a:effectLst/>
                <a:latin typeface="Calibri" panose="020F0502020204030204" pitchFamily="34" charset="0"/>
                <a:cs typeface="Calibri" panose="020F0502020204030204" pitchFamily="34" charset="0"/>
              </a:rPr>
              <a:t>Use the </a:t>
            </a:r>
            <a:r>
              <a:rPr lang="en-US" sz="2000" b="0" i="0" u="none" strike="noStrike" dirty="0">
                <a:solidFill>
                  <a:srgbClr val="562E89"/>
                </a:solidFill>
                <a:effectLst/>
                <a:latin typeface="Calibri" panose="020F0502020204030204" pitchFamily="34" charset="0"/>
                <a:cs typeface="Calibri" panose="020F0502020204030204" pitchFamily="34" charset="0"/>
                <a:hlinkClick r:id="rId3"/>
              </a:rPr>
              <a:t>resources</a:t>
            </a:r>
            <a:r>
              <a:rPr lang="en-US" sz="2000" b="0" i="0" dirty="0">
                <a:solidFill>
                  <a:srgbClr val="414042"/>
                </a:solidFill>
                <a:effectLst/>
                <a:latin typeface="Calibri" panose="020F0502020204030204" pitchFamily="34" charset="0"/>
                <a:cs typeface="Calibri" panose="020F0502020204030204" pitchFamily="34" charset="0"/>
              </a:rPr>
              <a:t> provided to plan activities with your workers during Suicide Prevention Week and </a:t>
            </a:r>
            <a:r>
              <a:rPr lang="en-US" sz="2000" b="0" i="0" u="none" strike="noStrike" dirty="0">
                <a:solidFill>
                  <a:srgbClr val="562E89"/>
                </a:solidFill>
                <a:effectLst/>
                <a:latin typeface="Calibri" panose="020F0502020204030204" pitchFamily="34" charset="0"/>
                <a:cs typeface="Calibri" panose="020F0502020204030204" pitchFamily="34" charset="0"/>
                <a:hlinkClick r:id="rId4"/>
              </a:rPr>
              <a:t>let us know</a:t>
            </a:r>
            <a:r>
              <a:rPr lang="en-US" sz="2000" b="0" i="0" dirty="0">
                <a:solidFill>
                  <a:srgbClr val="414042"/>
                </a:solidFill>
                <a:effectLst/>
                <a:latin typeface="Calibri" panose="020F0502020204030204" pitchFamily="34" charset="0"/>
                <a:cs typeface="Calibri" panose="020F0502020204030204" pitchFamily="34" charset="0"/>
              </a:rPr>
              <a:t> how you participated. Participating companies will receive an OSHA-recognized, industry-endorsed certificate of participation and badge you can display on your website and social media.</a:t>
            </a:r>
          </a:p>
          <a:p>
            <a:pPr algn="just" fontAlgn="base"/>
            <a:endParaRPr lang="en-US" sz="2000" b="0" i="0" dirty="0">
              <a:solidFill>
                <a:srgbClr val="414042"/>
              </a:solidFill>
              <a:effectLst/>
              <a:latin typeface="Calibri" panose="020F0502020204030204" pitchFamily="34" charset="0"/>
              <a:cs typeface="Calibri" panose="020F0502020204030204" pitchFamily="34" charset="0"/>
            </a:endParaRPr>
          </a:p>
          <a:p>
            <a:pPr algn="just" fontAlgn="base"/>
            <a:r>
              <a:rPr lang="en-US" sz="2000" b="0" i="0" dirty="0">
                <a:solidFill>
                  <a:srgbClr val="414042"/>
                </a:solidFill>
                <a:effectLst/>
                <a:latin typeface="Calibri" panose="020F0502020204030204" pitchFamily="34" charset="0"/>
                <a:cs typeface="Calibri" panose="020F0502020204030204" pitchFamily="34" charset="0"/>
              </a:rPr>
              <a:t>In 2022, nearly a </a:t>
            </a:r>
            <a:r>
              <a:rPr lang="en-US" sz="2000" b="0" i="1" dirty="0">
                <a:solidFill>
                  <a:srgbClr val="414042"/>
                </a:solidFill>
                <a:effectLst/>
                <a:latin typeface="Calibri" panose="020F0502020204030204" pitchFamily="34" charset="0"/>
                <a:cs typeface="Calibri" panose="020F0502020204030204" pitchFamily="34" charset="0"/>
              </a:rPr>
              <a:t>quarter million </a:t>
            </a:r>
            <a:r>
              <a:rPr lang="en-US" sz="2000" b="0" i="0" dirty="0">
                <a:solidFill>
                  <a:srgbClr val="414042"/>
                </a:solidFill>
                <a:effectLst/>
                <a:latin typeface="Calibri" panose="020F0502020204030204" pitchFamily="34" charset="0"/>
                <a:cs typeface="Calibri" panose="020F0502020204030204" pitchFamily="34" charset="0"/>
              </a:rPr>
              <a:t>construction workers representing 48 states and territories of the U.S. registered their participation in Construction Suicide Prevention Week via this website. That’s an increase over the more than 68,000 workers from 32 states who participated in 2021. Let’s reach even more people in 2023 to save even more lives.</a:t>
            </a:r>
          </a:p>
        </p:txBody>
      </p:sp>
    </p:spTree>
    <p:extLst>
      <p:ext uri="{BB962C8B-B14F-4D97-AF65-F5344CB8AC3E}">
        <p14:creationId xmlns:p14="http://schemas.microsoft.com/office/powerpoint/2010/main" val="493753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DE51-D533-4A86-086F-0F96AA6BF4E0}"/>
              </a:ext>
            </a:extLst>
          </p:cNvPr>
          <p:cNvSpPr>
            <a:spLocks noGrp="1"/>
          </p:cNvSpPr>
          <p:nvPr>
            <p:ph type="title"/>
          </p:nvPr>
        </p:nvSpPr>
        <p:spPr/>
        <p:txBody>
          <a:bodyPr/>
          <a:lstStyle/>
          <a:p>
            <a:r>
              <a:rPr lang="en-US" dirty="0"/>
              <a:t>OSHA Rights and Responsibilities </a:t>
            </a:r>
          </a:p>
        </p:txBody>
      </p:sp>
      <p:sp>
        <p:nvSpPr>
          <p:cNvPr id="3" name="Content Placeholder 2">
            <a:extLst>
              <a:ext uri="{FF2B5EF4-FFF2-40B4-BE49-F238E27FC236}">
                <a16:creationId xmlns:a16="http://schemas.microsoft.com/office/drawing/2014/main" id="{DD590B17-DCD6-D037-980C-910EB601D310}"/>
              </a:ext>
            </a:extLst>
          </p:cNvPr>
          <p:cNvSpPr>
            <a:spLocks noGrp="1"/>
          </p:cNvSpPr>
          <p:nvPr>
            <p:ph idx="1"/>
          </p:nvPr>
        </p:nvSpPr>
        <p:spPr/>
        <p:txBody>
          <a:bodyPr/>
          <a:lstStyle/>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A safe and healthful workplace </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Know about hazardous chemicals</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Information about injuries and illnesses in your workplace </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Complain or request hazard correction from employer </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Training</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Hazard exposure and medical records</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File a complaint with OSHA</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Participate in an OSHA inspection</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Be free from retaliation for exercising safety and health rights whistleblower protection Section 11c</a:t>
            </a: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Employer rights and responsibilities</a:t>
            </a:r>
            <a:endParaRPr lang="en-US" altLang="en-US" sz="1800" dirty="0">
              <a:solidFill>
                <a:prstClr val="black"/>
              </a:solidFill>
              <a:latin typeface="Trebuchet MS"/>
            </a:endParaRPr>
          </a:p>
          <a:p>
            <a:endParaRPr lang="en-US" dirty="0"/>
          </a:p>
        </p:txBody>
      </p:sp>
    </p:spTree>
    <p:extLst>
      <p:ext uri="{BB962C8B-B14F-4D97-AF65-F5344CB8AC3E}">
        <p14:creationId xmlns:p14="http://schemas.microsoft.com/office/powerpoint/2010/main" val="2808679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0" name="Rectangle 19">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93528F3-EFCB-4F9C-AC6F-A130BC6FAC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433639C4-7BA8-46BF-B77F-C44F350F89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B4FA542-2523-4BD8-BCF7-09F23BB6A2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DC937BF-4C1E-4507-B43D-0C7644CAE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47E376DE-2C96-4763-AD42-01D60C2B0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B158AF34-A9BC-4D79-9525-2D3559540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9C7FAAF9-2552-422D-846A-3ADC4AD46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AE9C7168-E636-4C02-96D2-6D58240358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EFA004EC-0377-4ED7-AA13-B901F5D0B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7874CAB0-23F6-4DCB-B2FB-6ABE95AA5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8024AF93-149D-4CDC-9A3F-5B87F347D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Title 1">
            <a:extLst>
              <a:ext uri="{FF2B5EF4-FFF2-40B4-BE49-F238E27FC236}">
                <a16:creationId xmlns:a16="http://schemas.microsoft.com/office/drawing/2014/main" id="{E9F04458-5920-F52F-94F4-A10BE63CF92E}"/>
              </a:ext>
            </a:extLst>
          </p:cNvPr>
          <p:cNvSpPr txBox="1">
            <a:spLocks/>
          </p:cNvSpPr>
          <p:nvPr/>
        </p:nvSpPr>
        <p:spPr>
          <a:xfrm>
            <a:off x="1507067" y="2404534"/>
            <a:ext cx="7766936" cy="1646302"/>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600"/>
              </a:spcAft>
            </a:pPr>
            <a:r>
              <a:rPr lang="en-US" sz="5400" b="1" dirty="0">
                <a:solidFill>
                  <a:srgbClr val="FFFFFF"/>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408059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E553-7964-87E9-0BB0-B029A71DC56A}"/>
              </a:ext>
            </a:extLst>
          </p:cNvPr>
          <p:cNvSpPr>
            <a:spLocks noGrp="1"/>
          </p:cNvSpPr>
          <p:nvPr>
            <p:ph type="title"/>
          </p:nvPr>
        </p:nvSpPr>
        <p:spPr>
          <a:xfrm>
            <a:off x="677333" y="609600"/>
            <a:ext cx="8849725" cy="1320800"/>
          </a:xfrm>
        </p:spPr>
        <p:txBody>
          <a:bodyPr>
            <a:normAutofit fontScale="90000"/>
          </a:bodyPr>
          <a:lstStyle/>
          <a:p>
            <a:r>
              <a:rPr lang="en-US" b="1" i="0" dirty="0">
                <a:solidFill>
                  <a:schemeClr val="accent3">
                    <a:lumMod val="75000"/>
                  </a:schemeClr>
                </a:solidFill>
                <a:effectLst/>
                <a:latin typeface="Open Sans" panose="020B0606030504020204" pitchFamily="34" charset="0"/>
              </a:rPr>
              <a:t>What do we know about the suicide problem?</a:t>
            </a:r>
            <a:br>
              <a:rPr lang="en-US" b="0" i="0" dirty="0">
                <a:solidFill>
                  <a:srgbClr val="000000"/>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BA7B86B0-E6A0-54CD-0176-42020DBB2B43}"/>
              </a:ext>
            </a:extLst>
          </p:cNvPr>
          <p:cNvSpPr>
            <a:spLocks noGrp="1"/>
          </p:cNvSpPr>
          <p:nvPr>
            <p:ph idx="1"/>
          </p:nvPr>
        </p:nvSpPr>
        <p:spPr/>
        <p:txBody>
          <a:bodyPr>
            <a:normAutofit/>
          </a:bodyPr>
          <a:lstStyle/>
          <a:p>
            <a:pPr algn="l"/>
            <a:r>
              <a:rPr lang="en-US" sz="2400" b="0" i="0" dirty="0">
                <a:solidFill>
                  <a:srgbClr val="000000"/>
                </a:solidFill>
                <a:effectLst/>
                <a:latin typeface="Calibri" panose="020F0502020204030204" pitchFamily="34" charset="0"/>
                <a:cs typeface="Calibri" panose="020F0502020204030204" pitchFamily="34" charset="0"/>
              </a:rPr>
              <a:t>In 2020, there were </a:t>
            </a:r>
            <a:r>
              <a:rPr lang="en-US" sz="2400" b="0" i="0" u="sng" dirty="0">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45,979 deaths by suicide</a:t>
            </a:r>
            <a:r>
              <a:rPr lang="en-US" sz="2400" b="0" i="0" dirty="0">
                <a:effectLst/>
                <a:latin typeface="Calibri" panose="020F0502020204030204" pitchFamily="34" charset="0"/>
                <a:cs typeface="Calibri" panose="020F0502020204030204" pitchFamily="34" charset="0"/>
              </a:rPr>
              <a:t> </a:t>
            </a:r>
            <a:r>
              <a:rPr lang="en-US" sz="2400" b="0" i="0" dirty="0">
                <a:solidFill>
                  <a:srgbClr val="000000"/>
                </a:solidFill>
                <a:effectLst/>
                <a:latin typeface="Calibri" panose="020F0502020204030204" pitchFamily="34" charset="0"/>
                <a:cs typeface="Calibri" panose="020F0502020204030204" pitchFamily="34" charset="0"/>
              </a:rPr>
              <a:t>in the United States, which is about 1 suicide every 11 minutes.</a:t>
            </a:r>
            <a:r>
              <a:rPr lang="en-US" sz="2400" b="0" i="0" u="none" strike="noStrike" baseline="30000" dirty="0">
                <a:solidFill>
                  <a:srgbClr val="000000"/>
                </a:solidFill>
                <a:effectLst/>
                <a:latin typeface="Calibri" panose="020F0502020204030204" pitchFamily="34" charset="0"/>
                <a:cs typeface="Calibri" panose="020F0502020204030204" pitchFamily="34" charset="0"/>
              </a:rPr>
              <a:t>1</a:t>
            </a:r>
            <a:r>
              <a:rPr lang="en-US" sz="2400" b="0" i="0" dirty="0">
                <a:solidFill>
                  <a:srgbClr val="000000"/>
                </a:solidFill>
                <a:effectLst/>
                <a:latin typeface="Calibri" panose="020F0502020204030204" pitchFamily="34" charset="0"/>
                <a:cs typeface="Calibri" panose="020F0502020204030204" pitchFamily="34" charset="0"/>
              </a:rPr>
              <a:t> Suicide was the:</a:t>
            </a:r>
          </a:p>
          <a:p>
            <a:pPr lvl="1"/>
            <a:r>
              <a:rPr lang="en-US" sz="2000" b="0" i="0" dirty="0">
                <a:solidFill>
                  <a:srgbClr val="000000"/>
                </a:solidFill>
                <a:effectLst/>
                <a:latin typeface="Calibri" panose="020F0502020204030204" pitchFamily="34" charset="0"/>
                <a:cs typeface="Calibri" panose="020F0502020204030204" pitchFamily="34" charset="0"/>
              </a:rPr>
              <a:t>2</a:t>
            </a:r>
            <a:r>
              <a:rPr lang="en-US" sz="2000" b="0" i="0" u="none" strike="noStrike" baseline="30000" dirty="0">
                <a:solidFill>
                  <a:srgbClr val="000000"/>
                </a:solidFill>
                <a:effectLst/>
                <a:latin typeface="Calibri" panose="020F0502020204030204" pitchFamily="34" charset="0"/>
                <a:cs typeface="Calibri" panose="020F0502020204030204" pitchFamily="34" charset="0"/>
              </a:rPr>
              <a:t>nd</a:t>
            </a:r>
            <a:r>
              <a:rPr lang="en-US" sz="2000" b="0" i="0" dirty="0">
                <a:solidFill>
                  <a:srgbClr val="000000"/>
                </a:solidFill>
                <a:effectLst/>
                <a:latin typeface="Calibri" panose="020F0502020204030204" pitchFamily="34" charset="0"/>
                <a:cs typeface="Calibri" panose="020F0502020204030204" pitchFamily="34" charset="0"/>
              </a:rPr>
              <a:t> leading cause of death among people 10 to 34 years of age</a:t>
            </a:r>
          </a:p>
          <a:p>
            <a:pPr lvl="1"/>
            <a:r>
              <a:rPr lang="en-US" sz="2000" b="0" i="0" dirty="0">
                <a:solidFill>
                  <a:srgbClr val="000000"/>
                </a:solidFill>
                <a:effectLst/>
                <a:latin typeface="Calibri" panose="020F0502020204030204" pitchFamily="34" charset="0"/>
                <a:cs typeface="Calibri" panose="020F0502020204030204" pitchFamily="34" charset="0"/>
              </a:rPr>
              <a:t>4</a:t>
            </a:r>
            <a:r>
              <a:rPr lang="en-US" sz="2000" b="0" i="0" u="none" strike="noStrike" baseline="30000" dirty="0">
                <a:solidFill>
                  <a:srgbClr val="000000"/>
                </a:solidFill>
                <a:effectLst/>
                <a:latin typeface="Calibri" panose="020F0502020204030204" pitchFamily="34" charset="0"/>
                <a:cs typeface="Calibri" panose="020F0502020204030204" pitchFamily="34" charset="0"/>
              </a:rPr>
              <a:t>th</a:t>
            </a:r>
            <a:r>
              <a:rPr lang="en-US" sz="2000" b="0" i="0" dirty="0">
                <a:solidFill>
                  <a:srgbClr val="000000"/>
                </a:solidFill>
                <a:effectLst/>
                <a:latin typeface="Calibri" panose="020F0502020204030204" pitchFamily="34" charset="0"/>
                <a:cs typeface="Calibri" panose="020F0502020204030204" pitchFamily="34" charset="0"/>
              </a:rPr>
              <a:t> leading cause of death among people 35 to 44 years of age</a:t>
            </a:r>
          </a:p>
          <a:p>
            <a:pPr lvl="1"/>
            <a:r>
              <a:rPr lang="en-US" sz="2000" b="0" i="0" dirty="0">
                <a:solidFill>
                  <a:srgbClr val="000000"/>
                </a:solidFill>
                <a:effectLst/>
                <a:latin typeface="Calibri" panose="020F0502020204030204" pitchFamily="34" charset="0"/>
                <a:cs typeface="Calibri" panose="020F0502020204030204" pitchFamily="34" charset="0"/>
              </a:rPr>
              <a:t>7</a:t>
            </a:r>
            <a:r>
              <a:rPr lang="en-US" sz="2000" b="0" i="0" u="none" strike="noStrike" baseline="30000" dirty="0">
                <a:solidFill>
                  <a:srgbClr val="000000"/>
                </a:solidFill>
                <a:effectLst/>
                <a:latin typeface="Calibri" panose="020F0502020204030204" pitchFamily="34" charset="0"/>
                <a:cs typeface="Calibri" panose="020F0502020204030204" pitchFamily="34" charset="0"/>
              </a:rPr>
              <a:t>th</a:t>
            </a:r>
            <a:r>
              <a:rPr lang="en-US" sz="2000" b="0" i="0" dirty="0">
                <a:solidFill>
                  <a:srgbClr val="000000"/>
                </a:solidFill>
                <a:effectLst/>
                <a:latin typeface="Calibri" panose="020F0502020204030204" pitchFamily="34" charset="0"/>
                <a:cs typeface="Calibri" panose="020F0502020204030204" pitchFamily="34" charset="0"/>
              </a:rPr>
              <a:t> leading cause of death among people 45 to 54 years of age</a:t>
            </a:r>
          </a:p>
          <a:p>
            <a:pPr lvl="1"/>
            <a:r>
              <a:rPr lang="en-US" sz="2000" b="0" i="0" dirty="0">
                <a:solidFill>
                  <a:srgbClr val="000000"/>
                </a:solidFill>
                <a:effectLst/>
                <a:latin typeface="Calibri" panose="020F0502020204030204" pitchFamily="34" charset="0"/>
                <a:cs typeface="Calibri" panose="020F0502020204030204" pitchFamily="34" charset="0"/>
              </a:rPr>
              <a:t>9</a:t>
            </a:r>
            <a:r>
              <a:rPr lang="en-US" sz="2000" b="0" i="0" u="none" strike="noStrike" baseline="30000" dirty="0">
                <a:solidFill>
                  <a:srgbClr val="000000"/>
                </a:solidFill>
                <a:effectLst/>
                <a:latin typeface="Calibri" panose="020F0502020204030204" pitchFamily="34" charset="0"/>
                <a:cs typeface="Calibri" panose="020F0502020204030204" pitchFamily="34" charset="0"/>
              </a:rPr>
              <a:t>th</a:t>
            </a:r>
            <a:r>
              <a:rPr lang="en-US" sz="2000" b="0" i="0" dirty="0">
                <a:solidFill>
                  <a:srgbClr val="000000"/>
                </a:solidFill>
                <a:effectLst/>
                <a:latin typeface="Calibri" panose="020F0502020204030204" pitchFamily="34" charset="0"/>
                <a:cs typeface="Calibri" panose="020F0502020204030204" pitchFamily="34" charset="0"/>
              </a:rPr>
              <a:t> leading cause of death among people 55 to 64 years of age</a:t>
            </a:r>
          </a:p>
          <a:p>
            <a:pPr marL="0" indent="0">
              <a:buNone/>
            </a:pPr>
            <a:endParaRPr lang="en-US" dirty="0"/>
          </a:p>
        </p:txBody>
      </p:sp>
    </p:spTree>
    <p:extLst>
      <p:ext uri="{BB962C8B-B14F-4D97-AF65-F5344CB8AC3E}">
        <p14:creationId xmlns:p14="http://schemas.microsoft.com/office/powerpoint/2010/main" val="3906032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4" name="Rectangle 23">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7" name="Rectangle 36">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3"/>
            <a:extLst>
              <a:ext uri="{FF2B5EF4-FFF2-40B4-BE49-F238E27FC236}">
                <a16:creationId xmlns:a16="http://schemas.microsoft.com/office/drawing/2014/main" id="{B1127CFB-F680-76D8-8748-81E8B6DC761D}"/>
              </a:ext>
            </a:extLst>
          </p:cNvPr>
          <p:cNvPicPr>
            <a:picLocks noChangeAspect="1"/>
          </p:cNvPicPr>
          <p:nvPr/>
        </p:nvPicPr>
        <p:blipFill rotWithShape="1">
          <a:blip r:embed="rId4"/>
          <a:srcRect t="11536" r="1" b="9238"/>
          <a:stretch/>
        </p:blipFill>
        <p:spPr>
          <a:xfrm>
            <a:off x="568452" y="571500"/>
            <a:ext cx="11055096" cy="5715000"/>
          </a:xfrm>
          <a:prstGeom prst="rect">
            <a:avLst/>
          </a:prstGeom>
        </p:spPr>
      </p:pic>
    </p:spTree>
    <p:extLst>
      <p:ext uri="{BB962C8B-B14F-4D97-AF65-F5344CB8AC3E}">
        <p14:creationId xmlns:p14="http://schemas.microsoft.com/office/powerpoint/2010/main" val="372346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102B-8AB8-63D9-BEAF-4C7053E67B7D}"/>
              </a:ext>
            </a:extLst>
          </p:cNvPr>
          <p:cNvSpPr>
            <a:spLocks noGrp="1"/>
          </p:cNvSpPr>
          <p:nvPr>
            <p:ph type="title"/>
          </p:nvPr>
        </p:nvSpPr>
        <p:spPr>
          <a:xfrm>
            <a:off x="331746" y="754575"/>
            <a:ext cx="9236700" cy="1188950"/>
          </a:xfrm>
        </p:spPr>
        <p:txBody>
          <a:bodyPr anchor="b">
            <a:normAutofit fontScale="90000"/>
          </a:bodyPr>
          <a:lstStyle/>
          <a:p>
            <a:r>
              <a:rPr lang="en-US" sz="2600" b="1" dirty="0"/>
              <a:t>Perception Survey Summary Purdue Northwest, Northwest Indiana Business Roundtable and Construction Advancement Foundation</a:t>
            </a:r>
          </a:p>
        </p:txBody>
      </p:sp>
      <p:sp>
        <p:nvSpPr>
          <p:cNvPr id="3" name="Content Placeholder 2">
            <a:extLst>
              <a:ext uri="{FF2B5EF4-FFF2-40B4-BE49-F238E27FC236}">
                <a16:creationId xmlns:a16="http://schemas.microsoft.com/office/drawing/2014/main" id="{BDA4153B-1A61-E73D-3842-77086C34949F}"/>
              </a:ext>
            </a:extLst>
          </p:cNvPr>
          <p:cNvSpPr>
            <a:spLocks noGrp="1"/>
          </p:cNvSpPr>
          <p:nvPr>
            <p:ph idx="1"/>
          </p:nvPr>
        </p:nvSpPr>
        <p:spPr>
          <a:xfrm>
            <a:off x="331746" y="2241292"/>
            <a:ext cx="9585252" cy="3435531"/>
          </a:xfrm>
        </p:spPr>
        <p:txBody>
          <a:bodyPr anchor="ctr">
            <a:normAutofit fontScale="77500" lnSpcReduction="20000"/>
          </a:bodyPr>
          <a:lstStyle/>
          <a:p>
            <a:pPr marL="0" marR="0">
              <a:spcBef>
                <a:spcPts val="0"/>
              </a:spcBef>
              <a:spcAft>
                <a:spcPts val="800"/>
              </a:spcAft>
            </a:pPr>
            <a:r>
              <a:rPr lang="en-US" sz="2600" b="1" dirty="0">
                <a:effectLst/>
                <a:latin typeface="Calibri" panose="020F0502020204030204" pitchFamily="34" charset="0"/>
                <a:ea typeface="Yu Mincho" panose="020B0400000000000000" pitchFamily="18" charset="-128"/>
                <a:cs typeface="Times New Roman" panose="02020603050405020304" pitchFamily="18" charset="0"/>
              </a:rPr>
              <a:t>Survey result for businesses</a:t>
            </a:r>
            <a:endParaRPr lang="en-US" sz="2600" dirty="0">
              <a:effectLst/>
              <a:latin typeface="Calibri" panose="020F0502020204030204" pitchFamily="34" charset="0"/>
              <a:ea typeface="Yu Mincho" panose="020B0400000000000000" pitchFamily="18" charset="-128"/>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Yu Mincho" panose="020B0400000000000000" pitchFamily="18" charset="-128"/>
                <a:cs typeface="Times New Roman" panose="02020603050405020304" pitchFamily="18" charset="0"/>
              </a:rPr>
              <a:t>Employers believe suicide prevention is important however, they are unsure how to address with workers</a:t>
            </a: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Yu Mincho" panose="020B0400000000000000" pitchFamily="18" charset="-128"/>
                <a:cs typeface="Times New Roman" panose="02020603050405020304" pitchFamily="18" charset="0"/>
              </a:rPr>
              <a:t>Employers report they need to do more on suicide prevention </a:t>
            </a: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Yu Mincho" panose="020B0400000000000000" pitchFamily="18" charset="-128"/>
                <a:cs typeface="Times New Roman" panose="02020603050405020304" pitchFamily="18" charset="0"/>
              </a:rPr>
              <a:t>Employers do not have program targeting suicide prevention</a:t>
            </a:r>
          </a:p>
          <a:p>
            <a:pPr marL="342900" marR="0" lvl="0" indent="-342900">
              <a:spcBef>
                <a:spcPts val="0"/>
              </a:spcBef>
              <a:spcAft>
                <a:spcPts val="800"/>
              </a:spcAft>
              <a:buFont typeface="Calibri" panose="020F0502020204030204" pitchFamily="34" charset="0"/>
              <a:buChar char="-"/>
            </a:pPr>
            <a:r>
              <a:rPr lang="en-US" sz="2600" dirty="0">
                <a:effectLst/>
                <a:latin typeface="Calibri" panose="020F0502020204030204" pitchFamily="34" charset="0"/>
                <a:ea typeface="Yu Mincho" panose="020B0400000000000000" pitchFamily="18" charset="-128"/>
                <a:cs typeface="Times New Roman" panose="02020603050405020304" pitchFamily="18" charset="0"/>
              </a:rPr>
              <a:t>Employers believe employees will not come seek suicide assistance</a:t>
            </a:r>
          </a:p>
          <a:p>
            <a:pPr marL="0" marR="0">
              <a:spcBef>
                <a:spcPts val="0"/>
              </a:spcBef>
              <a:spcAft>
                <a:spcPts val="800"/>
              </a:spcAft>
            </a:pPr>
            <a:r>
              <a:rPr lang="en-US" sz="2600" b="1" dirty="0">
                <a:effectLst/>
                <a:latin typeface="Calibri" panose="020F0502020204030204" pitchFamily="34" charset="0"/>
                <a:ea typeface="Yu Mincho" panose="02020400000000000000" pitchFamily="18" charset="-128"/>
                <a:cs typeface="Times New Roman" panose="02020603050405020304" pitchFamily="18" charset="0"/>
              </a:rPr>
              <a:t>Survey results for workers</a:t>
            </a:r>
            <a:endParaRPr lang="en-US" sz="26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Yu Mincho" panose="02020400000000000000" pitchFamily="18" charset="-128"/>
                <a:cs typeface="Times New Roman" panose="02020603050405020304" pitchFamily="18" charset="0"/>
              </a:rPr>
              <a:t>Workers don't think suicide is an issue at workplace</a:t>
            </a:r>
          </a:p>
          <a:p>
            <a:pPr marL="342900" marR="0" lvl="0" indent="-342900">
              <a:spcBef>
                <a:spcPts val="0"/>
              </a:spcBef>
              <a:spcAft>
                <a:spcPts val="800"/>
              </a:spcAft>
              <a:buFont typeface="Calibri" panose="020F0502020204030204" pitchFamily="34" charset="0"/>
              <a:buChar char="-"/>
            </a:pPr>
            <a:r>
              <a:rPr lang="en-US" sz="2600" dirty="0">
                <a:effectLst/>
                <a:latin typeface="Calibri" panose="020F0502020204030204" pitchFamily="34" charset="0"/>
                <a:ea typeface="Yu Mincho" panose="02020400000000000000" pitchFamily="18" charset="-128"/>
                <a:cs typeface="Times New Roman" panose="02020603050405020304" pitchFamily="18" charset="0"/>
              </a:rPr>
              <a:t>Workers are not exposed to suicide issues during apprenticeship period</a:t>
            </a:r>
          </a:p>
          <a:p>
            <a:pPr>
              <a:spcBef>
                <a:spcPts val="0"/>
              </a:spcBef>
              <a:spcAft>
                <a:spcPts val="800"/>
              </a:spcAft>
              <a:buFont typeface="Calibri" panose="020F0502020204030204" pitchFamily="34" charset="0"/>
              <a:buChar char="-"/>
            </a:pPr>
            <a:r>
              <a:rPr lang="en-US" sz="2600" dirty="0">
                <a:latin typeface="Calibri" panose="020F0502020204030204" pitchFamily="34" charset="0"/>
                <a:ea typeface="Yu Mincho" panose="02020400000000000000" pitchFamily="18" charset="-128"/>
                <a:cs typeface="Times New Roman" panose="02020603050405020304" pitchFamily="18" charset="0"/>
              </a:rPr>
              <a:t>Workers are not aware of suicide prevention resources</a:t>
            </a:r>
          </a:p>
          <a:p>
            <a:pPr marL="342900" marR="0" lvl="0" indent="-342900">
              <a:spcBef>
                <a:spcPts val="0"/>
              </a:spcBef>
              <a:spcAft>
                <a:spcPts val="800"/>
              </a:spcAft>
              <a:buFont typeface="Calibri" panose="020F0502020204030204" pitchFamily="34" charset="0"/>
              <a:buChar char="-"/>
            </a:pPr>
            <a:r>
              <a:rPr lang="en-US" sz="2600" dirty="0">
                <a:latin typeface="Calibri" panose="020F0502020204030204" pitchFamily="34" charset="0"/>
                <a:ea typeface="Yu Mincho" panose="02020400000000000000" pitchFamily="18" charset="-128"/>
                <a:cs typeface="Times New Roman" panose="02020603050405020304" pitchFamily="18" charset="0"/>
              </a:rPr>
              <a:t>Workers do not want to discuss suicide related topics with supervisors</a:t>
            </a:r>
            <a:endParaRPr lang="en-US" sz="26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sz="1900" dirty="0"/>
          </a:p>
        </p:txBody>
      </p:sp>
    </p:spTree>
    <p:extLst>
      <p:ext uri="{BB962C8B-B14F-4D97-AF65-F5344CB8AC3E}">
        <p14:creationId xmlns:p14="http://schemas.microsoft.com/office/powerpoint/2010/main" val="59224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F4ED1-5D05-8DD2-96D6-14D98E45DB31}"/>
              </a:ext>
            </a:extLst>
          </p:cNvPr>
          <p:cNvSpPr>
            <a:spLocks noGrp="1"/>
          </p:cNvSpPr>
          <p:nvPr>
            <p:ph type="title"/>
          </p:nvPr>
        </p:nvSpPr>
        <p:spPr>
          <a:xfrm>
            <a:off x="471341" y="500062"/>
            <a:ext cx="8964890" cy="1325563"/>
          </a:xfrm>
        </p:spPr>
        <p:txBody>
          <a:bodyPr>
            <a:normAutofit fontScale="90000"/>
          </a:bodyPr>
          <a:lstStyle/>
          <a:p>
            <a:br>
              <a:rPr lang="en-US" sz="1800" b="0" i="0" u="none" strike="noStrike" baseline="0" dirty="0">
                <a:solidFill>
                  <a:srgbClr val="000000"/>
                </a:solidFill>
                <a:latin typeface="Arial" panose="020B0604020202020204" pitchFamily="34" charset="0"/>
              </a:rPr>
            </a:br>
            <a:r>
              <a:rPr lang="en-US" sz="3200" b="1" i="0" u="none" strike="noStrike" baseline="0" dirty="0">
                <a:latin typeface="Arial" panose="020B0604020202020204" pitchFamily="34" charset="0"/>
              </a:rPr>
              <a:t>The Construction Industry is at High Risk for Suicide </a:t>
            </a:r>
            <a:endParaRPr lang="en-US" sz="3200" dirty="0"/>
          </a:p>
        </p:txBody>
      </p:sp>
      <p:sp>
        <p:nvSpPr>
          <p:cNvPr id="3" name="Content Placeholder 2">
            <a:extLst>
              <a:ext uri="{FF2B5EF4-FFF2-40B4-BE49-F238E27FC236}">
                <a16:creationId xmlns:a16="http://schemas.microsoft.com/office/drawing/2014/main" id="{C621B739-0FBA-2D2E-5ECD-2C26CA218F29}"/>
              </a:ext>
            </a:extLst>
          </p:cNvPr>
          <p:cNvSpPr>
            <a:spLocks noGrp="1"/>
          </p:cNvSpPr>
          <p:nvPr>
            <p:ph sz="half" idx="1"/>
          </p:nvPr>
        </p:nvSpPr>
        <p:spPr>
          <a:xfrm>
            <a:off x="602923" y="1825625"/>
            <a:ext cx="8701726" cy="4351338"/>
          </a:xfrm>
        </p:spPr>
        <p:txBody>
          <a:bodyPr>
            <a:normAutofit/>
          </a:bodyPr>
          <a:lstStyle/>
          <a:p>
            <a:pPr algn="l"/>
            <a:endParaRPr lang="en-US" sz="18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Calibri" panose="020F0502020204030204" pitchFamily="34" charset="0"/>
                <a:cs typeface="Calibri" panose="020F0502020204030204" pitchFamily="34" charset="0"/>
              </a:rPr>
              <a:t>Each year, self-inflicted injury accounts for 836,000 emergency department visits </a:t>
            </a:r>
          </a:p>
          <a:p>
            <a:r>
              <a:rPr lang="en-US" sz="2400" b="0" i="0" u="none" strike="noStrike" baseline="0" dirty="0">
                <a:solidFill>
                  <a:srgbClr val="000000"/>
                </a:solidFill>
                <a:latin typeface="Calibri" panose="020F0502020204030204" pitchFamily="34" charset="0"/>
                <a:cs typeface="Calibri" panose="020F0502020204030204" pitchFamily="34" charset="0"/>
              </a:rPr>
              <a:t>More people die from suicide than from motor vehicle crashes</a:t>
            </a:r>
          </a:p>
          <a:p>
            <a:r>
              <a:rPr lang="en-US" sz="2400" b="0" i="0" u="none" strike="noStrike" baseline="0" dirty="0">
                <a:solidFill>
                  <a:srgbClr val="000000"/>
                </a:solidFill>
                <a:latin typeface="Calibri" panose="020F0502020204030204" pitchFamily="34" charset="0"/>
                <a:cs typeface="Calibri" panose="020F0502020204030204" pitchFamily="34" charset="0"/>
              </a:rPr>
              <a:t>Men in high skill and high stakes occupations (i.e. supervisors of heavy construction equipment) are almost 1.5 times more likely to die by suicide  </a:t>
            </a:r>
          </a:p>
          <a:p>
            <a:r>
              <a:rPr lang="en-US" sz="2400" b="0" i="0" u="none" strike="noStrike" baseline="0" dirty="0">
                <a:solidFill>
                  <a:srgbClr val="000000"/>
                </a:solidFill>
                <a:latin typeface="Calibri" panose="020F0502020204030204" pitchFamily="34" charset="0"/>
                <a:cs typeface="Calibri" panose="020F0502020204030204" pitchFamily="34" charset="0"/>
              </a:rPr>
              <a:t>People in occupations requiring no education after high school are more at risk for suicide </a:t>
            </a:r>
          </a:p>
          <a:p>
            <a:endParaRPr lang="en-US" dirty="0"/>
          </a:p>
        </p:txBody>
      </p:sp>
    </p:spTree>
    <p:extLst>
      <p:ext uri="{BB962C8B-B14F-4D97-AF65-F5344CB8AC3E}">
        <p14:creationId xmlns:p14="http://schemas.microsoft.com/office/powerpoint/2010/main" val="1515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7AE89-F53B-4C2C-D770-EFF7D274B0E6}"/>
              </a:ext>
            </a:extLst>
          </p:cNvPr>
          <p:cNvSpPr>
            <a:spLocks noGrp="1"/>
          </p:cNvSpPr>
          <p:nvPr>
            <p:ph type="title"/>
          </p:nvPr>
        </p:nvSpPr>
        <p:spPr/>
        <p:txBody>
          <a:bodyPr>
            <a:normAutofit fontScale="90000"/>
          </a:bodyPr>
          <a:lstStyle/>
          <a:p>
            <a:r>
              <a:rPr lang="en-US" sz="4400" b="1" i="0" u="none" strike="noStrike" baseline="0" dirty="0">
                <a:latin typeface="Arial" panose="020B0604020202020204" pitchFamily="34" charset="0"/>
              </a:rPr>
              <a:t>Construction Industry Statistics </a:t>
            </a:r>
            <a:br>
              <a:rPr lang="en-US" sz="4400" b="0" i="0" u="none" strike="noStrike" baseline="0" dirty="0">
                <a:solidFill>
                  <a:srgbClr val="750606"/>
                </a:solidFill>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349A5A06-477B-1EB9-C41C-268F07C73EFD}"/>
              </a:ext>
            </a:extLst>
          </p:cNvPr>
          <p:cNvSpPr>
            <a:spLocks noGrp="1"/>
          </p:cNvSpPr>
          <p:nvPr>
            <p:ph idx="1"/>
          </p:nvPr>
        </p:nvSpPr>
        <p:spPr>
          <a:xfrm>
            <a:off x="790456" y="1488614"/>
            <a:ext cx="8596668" cy="2621474"/>
          </a:xfrm>
        </p:spPr>
        <p:txBody>
          <a:bodyPr>
            <a:normAutofit fontScale="92500" lnSpcReduction="10000"/>
          </a:bodyPr>
          <a:lstStyle/>
          <a:p>
            <a:r>
              <a:rPr lang="en-US" sz="2400" b="1" i="0" u="none" strike="noStrike" baseline="0" dirty="0">
                <a:solidFill>
                  <a:srgbClr val="000000"/>
                </a:solidFill>
                <a:latin typeface="Calibri" panose="020F0502020204030204" pitchFamily="34" charset="0"/>
                <a:cs typeface="Calibri" panose="020F0502020204030204" pitchFamily="34" charset="0"/>
              </a:rPr>
              <a:t>Men out-pace women four to one in suicide deaths </a:t>
            </a:r>
            <a:r>
              <a:rPr lang="en-US" sz="2400" b="0" i="0" u="none" strike="noStrike" baseline="0" dirty="0">
                <a:solidFill>
                  <a:srgbClr val="000000"/>
                </a:solidFill>
                <a:latin typeface="Calibri" panose="020F0502020204030204" pitchFamily="34" charset="0"/>
                <a:cs typeface="Calibri" panose="020F0502020204030204" pitchFamily="34" charset="0"/>
              </a:rPr>
              <a:t>and white working-age men have the highest suicide rates. However, </a:t>
            </a:r>
            <a:r>
              <a:rPr lang="en-US" sz="2400" b="1" i="0" u="none" strike="noStrike" baseline="0" dirty="0">
                <a:solidFill>
                  <a:srgbClr val="000000"/>
                </a:solidFill>
                <a:latin typeface="Calibri" panose="020F0502020204030204" pitchFamily="34" charset="0"/>
                <a:cs typeface="Calibri" panose="020F0502020204030204" pitchFamily="34" charset="0"/>
              </a:rPr>
              <a:t>among women</a:t>
            </a:r>
            <a:r>
              <a:rPr lang="en-US" sz="2400" b="0" i="0" u="none" strike="noStrike" baseline="0" dirty="0">
                <a:solidFill>
                  <a:srgbClr val="000000"/>
                </a:solidFill>
                <a:latin typeface="Calibri" panose="020F0502020204030204" pitchFamily="34" charset="0"/>
                <a:cs typeface="Calibri" panose="020F0502020204030204" pitchFamily="34" charset="0"/>
              </a:rPr>
              <a:t>, workers with the </a:t>
            </a:r>
            <a:r>
              <a:rPr lang="en-US" sz="2400" b="1" i="0" u="none" strike="noStrike" baseline="0" dirty="0">
                <a:solidFill>
                  <a:srgbClr val="000000"/>
                </a:solidFill>
                <a:latin typeface="Calibri" panose="020F0502020204030204" pitchFamily="34" charset="0"/>
                <a:cs typeface="Calibri" panose="020F0502020204030204" pitchFamily="34" charset="0"/>
              </a:rPr>
              <a:t>highest suicide rates were in construction and extraction </a:t>
            </a:r>
            <a:r>
              <a:rPr lang="en-US" sz="2400" b="0" i="0" u="none" strike="noStrike" baseline="0" dirty="0">
                <a:solidFill>
                  <a:srgbClr val="000000"/>
                </a:solidFill>
                <a:latin typeface="Calibri" panose="020F0502020204030204" pitchFamily="34" charset="0"/>
                <a:cs typeface="Calibri" panose="020F0502020204030204" pitchFamily="34" charset="0"/>
              </a:rPr>
              <a:t>(134.3 per 100,000). </a:t>
            </a:r>
          </a:p>
          <a:p>
            <a:pPr algn="l"/>
            <a:r>
              <a:rPr lang="en-US" sz="2400" b="0" i="0" u="none" strike="noStrike" baseline="0" dirty="0">
                <a:solidFill>
                  <a:srgbClr val="000000"/>
                </a:solidFill>
                <a:latin typeface="Calibri" panose="020F0502020204030204" pitchFamily="34" charset="0"/>
                <a:cs typeface="Calibri" panose="020F0502020204030204" pitchFamily="34" charset="0"/>
              </a:rPr>
              <a:t>The </a:t>
            </a:r>
            <a:r>
              <a:rPr lang="en-US" sz="2400" b="1" i="0" u="none" strike="noStrike" baseline="0" dirty="0">
                <a:solidFill>
                  <a:srgbClr val="000000"/>
                </a:solidFill>
                <a:latin typeface="Calibri" panose="020F0502020204030204" pitchFamily="34" charset="0"/>
                <a:cs typeface="Calibri" panose="020F0502020204030204" pitchFamily="34" charset="0"/>
              </a:rPr>
              <a:t>construction industry </a:t>
            </a:r>
            <a:r>
              <a:rPr lang="en-US" sz="2400" b="0" i="0" u="none" strike="noStrike" baseline="0" dirty="0">
                <a:solidFill>
                  <a:srgbClr val="000000"/>
                </a:solidFill>
                <a:latin typeface="Calibri" panose="020F0502020204030204" pitchFamily="34" charset="0"/>
                <a:cs typeface="Calibri" panose="020F0502020204030204" pitchFamily="34" charset="0"/>
              </a:rPr>
              <a:t>is in the </a:t>
            </a:r>
            <a:r>
              <a:rPr lang="en-US" sz="2400" b="1" i="0" u="none" strike="noStrike" baseline="0" dirty="0">
                <a:solidFill>
                  <a:srgbClr val="000000"/>
                </a:solidFill>
                <a:latin typeface="Calibri" panose="020F0502020204030204" pitchFamily="34" charset="0"/>
                <a:cs typeface="Calibri" panose="020F0502020204030204" pitchFamily="34" charset="0"/>
              </a:rPr>
              <a:t>top</a:t>
            </a:r>
            <a:r>
              <a:rPr lang="en-US" sz="2400" dirty="0">
                <a:solidFill>
                  <a:srgbClr val="000000"/>
                </a:solidFill>
                <a:latin typeface="Calibri" panose="020F0502020204030204" pitchFamily="34" charset="0"/>
                <a:cs typeface="Calibri" panose="020F0502020204030204" pitchFamily="34" charset="0"/>
              </a:rPr>
              <a:t> </a:t>
            </a:r>
            <a:r>
              <a:rPr lang="en-US" sz="2400" b="1" i="0" u="none" strike="noStrike" baseline="0" dirty="0">
                <a:latin typeface="Calibri" panose="020F0502020204030204" pitchFamily="34" charset="0"/>
                <a:cs typeface="Calibri" panose="020F0502020204030204" pitchFamily="34" charset="0"/>
              </a:rPr>
              <a:t>nine </a:t>
            </a:r>
            <a:r>
              <a:rPr lang="en-US" sz="2400" b="0" i="0" u="none" strike="noStrike" baseline="0" dirty="0">
                <a:latin typeface="Calibri" panose="020F0502020204030204" pitchFamily="34" charset="0"/>
                <a:cs typeface="Calibri" panose="020F0502020204030204" pitchFamily="34" charset="0"/>
              </a:rPr>
              <a:t>occupations </a:t>
            </a:r>
            <a:r>
              <a:rPr lang="en-US" sz="2400" b="1" i="0" u="none" strike="noStrike" baseline="0" dirty="0">
                <a:latin typeface="Calibri" panose="020F0502020204030204" pitchFamily="34" charset="0"/>
                <a:cs typeface="Calibri" panose="020F0502020204030204" pitchFamily="34" charset="0"/>
              </a:rPr>
              <a:t>at risk for suicide</a:t>
            </a:r>
            <a:r>
              <a:rPr lang="en-US" sz="2400" b="0" i="0" u="none" strike="noStrike" baseline="0" dirty="0">
                <a:latin typeface="Calibri" panose="020F0502020204030204" pitchFamily="34" charset="0"/>
                <a:cs typeface="Calibri" panose="020F0502020204030204" pitchFamily="34" charset="0"/>
              </a:rPr>
              <a:t>. </a:t>
            </a:r>
          </a:p>
          <a:p>
            <a:pPr marL="0" indent="0">
              <a:buNone/>
            </a:pPr>
            <a:r>
              <a:rPr lang="en-US" sz="2800" b="1" i="0" u="none" strike="noStrike" baseline="0" dirty="0">
                <a:solidFill>
                  <a:srgbClr val="000000"/>
                </a:solidFill>
                <a:latin typeface="Arial" panose="020B0604020202020204" pitchFamily="34" charset="0"/>
              </a:rPr>
              <a:t> </a:t>
            </a:r>
            <a:endParaRPr lang="en-US" sz="2800" b="0" i="0" u="none" strike="noStrike" baseline="0" dirty="0">
              <a:solidFill>
                <a:srgbClr val="000000"/>
              </a:solidFill>
              <a:latin typeface="Arial" panose="020B0604020202020204" pitchFamily="34" charset="0"/>
            </a:endParaRPr>
          </a:p>
          <a:p>
            <a:endParaRPr lang="en-US" dirty="0"/>
          </a:p>
        </p:txBody>
      </p:sp>
    </p:spTree>
    <p:extLst>
      <p:ext uri="{BB962C8B-B14F-4D97-AF65-F5344CB8AC3E}">
        <p14:creationId xmlns:p14="http://schemas.microsoft.com/office/powerpoint/2010/main" val="3375723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8FDD-0122-AA14-A09F-D0CCC8676C60}"/>
              </a:ext>
            </a:extLst>
          </p:cNvPr>
          <p:cNvSpPr>
            <a:spLocks noGrp="1"/>
          </p:cNvSpPr>
          <p:nvPr>
            <p:ph type="title"/>
          </p:nvPr>
        </p:nvSpPr>
        <p:spPr/>
        <p:txBody>
          <a:bodyPr>
            <a:normAutofit fontScale="90000"/>
          </a:bodyPr>
          <a:lstStyle/>
          <a:p>
            <a:r>
              <a:rPr lang="en-US" sz="4600" b="1" dirty="0"/>
              <a:t>Why are suicide rates high in construction?</a:t>
            </a:r>
          </a:p>
        </p:txBody>
      </p:sp>
      <p:sp>
        <p:nvSpPr>
          <p:cNvPr id="3" name="Content Placeholder 2">
            <a:extLst>
              <a:ext uri="{FF2B5EF4-FFF2-40B4-BE49-F238E27FC236}">
                <a16:creationId xmlns:a16="http://schemas.microsoft.com/office/drawing/2014/main" id="{222A95AC-4567-E17C-ABCD-7B923D0F8074}"/>
              </a:ext>
            </a:extLst>
          </p:cNvPr>
          <p:cNvSpPr>
            <a:spLocks noGrp="1"/>
          </p:cNvSpPr>
          <p:nvPr>
            <p:ph idx="1"/>
          </p:nvPr>
        </p:nvSpPr>
        <p:spPr>
          <a:xfrm>
            <a:off x="677334" y="2055042"/>
            <a:ext cx="10676466" cy="4145965"/>
          </a:xfrm>
        </p:spPr>
        <p:txBody>
          <a:bodyPr>
            <a:normAutofit fontScale="92500" lnSpcReduction="10000"/>
          </a:bodyPr>
          <a:lstStyle/>
          <a:p>
            <a:r>
              <a:rPr lang="en-US" sz="2000" b="1" i="0" u="none" strike="noStrike" baseline="0" dirty="0">
                <a:latin typeface="Calibri" panose="020F0502020204030204" pitchFamily="34" charset="0"/>
                <a:cs typeface="Calibri" panose="020F0502020204030204" pitchFamily="34" charset="0"/>
              </a:rPr>
              <a:t>Male dominated industry</a:t>
            </a:r>
          </a:p>
          <a:p>
            <a:r>
              <a:rPr lang="en-US" sz="2000" b="1" i="0" u="none" strike="noStrike" baseline="0" dirty="0">
                <a:latin typeface="Calibri" panose="020F0502020204030204" pitchFamily="34" charset="0"/>
                <a:cs typeface="Calibri" panose="020F0502020204030204" pitchFamily="34" charset="0"/>
              </a:rPr>
              <a:t>Strength, determination, grit –the same traits that can be a barrier to asking for help for mental health concerns</a:t>
            </a:r>
          </a:p>
          <a:p>
            <a:r>
              <a:rPr lang="en-US" sz="2000" b="1" i="0" u="none" strike="noStrike" baseline="0" dirty="0">
                <a:latin typeface="Calibri" panose="020F0502020204030204" pitchFamily="34" charset="0"/>
                <a:cs typeface="Calibri" panose="020F0502020204030204" pitchFamily="34" charset="0"/>
              </a:rPr>
              <a:t>Access to lethal means – firearms, tall places, pills </a:t>
            </a:r>
          </a:p>
          <a:p>
            <a:r>
              <a:rPr lang="en-US" sz="2000" b="1" i="0" u="none" strike="noStrike" baseline="0" dirty="0">
                <a:latin typeface="Calibri" panose="020F0502020204030204" pitchFamily="34" charset="0"/>
                <a:cs typeface="Calibri" panose="020F0502020204030204" pitchFamily="34" charset="0"/>
              </a:rPr>
              <a:t>Chronic pain from hard, physical labor</a:t>
            </a:r>
          </a:p>
          <a:p>
            <a:r>
              <a:rPr lang="en-US" sz="2000" b="1" i="0" u="none" strike="noStrike" baseline="0" dirty="0">
                <a:latin typeface="Calibri" panose="020F0502020204030204" pitchFamily="34" charset="0"/>
                <a:cs typeface="Calibri" panose="020F0502020204030204" pitchFamily="34" charset="0"/>
              </a:rPr>
              <a:t>Higher rates of drug and alcohol abuse</a:t>
            </a:r>
          </a:p>
          <a:p>
            <a:r>
              <a:rPr lang="en-US" sz="2000" b="1" i="0" u="none" strike="noStrike" baseline="0" dirty="0">
                <a:latin typeface="Calibri" panose="020F0502020204030204" pitchFamily="34" charset="0"/>
                <a:cs typeface="Calibri" panose="020F0502020204030204" pitchFamily="34" charset="0"/>
              </a:rPr>
              <a:t>Shift work or non-traditional hours, sleep disruption, and depression</a:t>
            </a:r>
          </a:p>
          <a:p>
            <a:r>
              <a:rPr lang="en-US" sz="2000" b="1" i="0" u="none" strike="noStrike" baseline="0" dirty="0">
                <a:latin typeface="Calibri" panose="020F0502020204030204" pitchFamily="34" charset="0"/>
                <a:cs typeface="Calibri" panose="020F0502020204030204" pitchFamily="34" charset="0"/>
              </a:rPr>
              <a:t>Financial stress; no work no pay, lack of paid leave</a:t>
            </a:r>
          </a:p>
          <a:p>
            <a:r>
              <a:rPr lang="en-US" sz="2000" b="1" i="0" u="none" strike="noStrike" baseline="0" dirty="0">
                <a:latin typeface="Calibri" panose="020F0502020204030204" pitchFamily="34" charset="0"/>
                <a:cs typeface="Calibri" panose="020F0502020204030204" pitchFamily="34" charset="0"/>
              </a:rPr>
              <a:t>Time away from families, relationship stress, lack of support</a:t>
            </a:r>
          </a:p>
          <a:p>
            <a:r>
              <a:rPr lang="en-US" sz="2000" b="1" i="0" u="none" strike="noStrike" baseline="0" dirty="0">
                <a:latin typeface="Calibri" panose="020F0502020204030204" pitchFamily="34" charset="0"/>
                <a:cs typeface="Calibri" panose="020F0502020204030204" pitchFamily="34" charset="0"/>
              </a:rPr>
              <a:t>Multi-employer work structure</a:t>
            </a:r>
          </a:p>
          <a:p>
            <a:r>
              <a:rPr lang="en-US" sz="2000" b="1" i="0" u="none" strike="noStrike" baseline="0" dirty="0">
                <a:latin typeface="Calibri" panose="020F0502020204030204" pitchFamily="34" charset="0"/>
                <a:cs typeface="Calibri" panose="020F0502020204030204" pitchFamily="34" charset="0"/>
              </a:rPr>
              <a:t>Competitive and high-pressure work environment </a:t>
            </a:r>
          </a:p>
          <a:p>
            <a:endParaRPr lang="en-US" sz="2000" b="0" i="0" u="none" strike="noStrike" baseline="0" dirty="0">
              <a:latin typeface="Century Gothic" panose="020B0502020202020204" pitchFamily="34" charset="0"/>
            </a:endParaRPr>
          </a:p>
          <a:p>
            <a:endParaRPr lang="en-US" sz="2000" dirty="0"/>
          </a:p>
        </p:txBody>
      </p:sp>
      <p:sp>
        <p:nvSpPr>
          <p:cNvPr id="4" name="AutoShape 2">
            <a:extLst>
              <a:ext uri="{FF2B5EF4-FFF2-40B4-BE49-F238E27FC236}">
                <a16:creationId xmlns:a16="http://schemas.microsoft.com/office/drawing/2014/main" id="{DF811844-8ACF-2546-18E9-D0F5D6339F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a:extLst>
              <a:ext uri="{FF2B5EF4-FFF2-40B4-BE49-F238E27FC236}">
                <a16:creationId xmlns:a16="http://schemas.microsoft.com/office/drawing/2014/main" id="{79B9FD20-ADEF-BFB9-920F-F312817A830F}"/>
              </a:ext>
            </a:extLst>
          </p:cNvPr>
          <p:cNvSpPr>
            <a:spLocks noChangeAspect="1" noChangeArrowheads="1"/>
          </p:cNvSpPr>
          <p:nvPr/>
        </p:nvSpPr>
        <p:spPr bwMode="auto">
          <a:xfrm>
            <a:off x="6096000" y="344866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92523821"/>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1_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1394</TotalTime>
  <Words>1820</Words>
  <Application>Microsoft Office PowerPoint</Application>
  <PresentationFormat>Widescreen</PresentationFormat>
  <Paragraphs>187</Paragraphs>
  <Slides>32</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ＭＳ Ｐゴシック</vt:lpstr>
      <vt:lpstr>Arial</vt:lpstr>
      <vt:lpstr>Calibri</vt:lpstr>
      <vt:lpstr>Century Gothic</vt:lpstr>
      <vt:lpstr>Open Sans</vt:lpstr>
      <vt:lpstr>Roboto</vt:lpstr>
      <vt:lpstr>Trebuchet MS</vt:lpstr>
      <vt:lpstr>Wingdings</vt:lpstr>
      <vt:lpstr>Wingdings 3</vt:lpstr>
      <vt:lpstr>Facet</vt:lpstr>
      <vt:lpstr>1_Facet</vt:lpstr>
      <vt:lpstr>Mental Health and Suicide in Construction 4-Hour Worker</vt:lpstr>
      <vt:lpstr>Section 1</vt:lpstr>
      <vt:lpstr>Whats your Perception?</vt:lpstr>
      <vt:lpstr>What do we know about the suicide problem? </vt:lpstr>
      <vt:lpstr>PowerPoint Presentation</vt:lpstr>
      <vt:lpstr>Perception Survey Summary Purdue Northwest, Northwest Indiana Business Roundtable and Construction Advancement Foundation</vt:lpstr>
      <vt:lpstr> The Construction Industry is at High Risk for Suicide </vt:lpstr>
      <vt:lpstr>Construction Industry Statistics  </vt:lpstr>
      <vt:lpstr>Why are suicide rates high in construction?</vt:lpstr>
      <vt:lpstr>Mental Health in Construction</vt:lpstr>
      <vt:lpstr>Section 2</vt:lpstr>
      <vt:lpstr>Suffering in Silence</vt:lpstr>
      <vt:lpstr>Circumstances that increase suicide Risk</vt:lpstr>
      <vt:lpstr>Circumstances that protect against suicide Risk</vt:lpstr>
      <vt:lpstr>Self-Care</vt:lpstr>
      <vt:lpstr>Section 3</vt:lpstr>
      <vt:lpstr>What Can we do to help?</vt:lpstr>
      <vt:lpstr>Warning Signs</vt:lpstr>
      <vt:lpstr>Warning Signs cont.</vt:lpstr>
      <vt:lpstr>Start a Conversation….</vt:lpstr>
      <vt:lpstr>Section 4</vt:lpstr>
      <vt:lpstr>How Prepared is your Workplace?</vt:lpstr>
      <vt:lpstr>Protective Factors</vt:lpstr>
      <vt:lpstr>How Prepared is your Workplace (continued)</vt:lpstr>
      <vt:lpstr>Changing Organizational Policies and Culture</vt:lpstr>
      <vt:lpstr>Toolbox Talks?</vt:lpstr>
      <vt:lpstr>Referring Individuals to Help</vt:lpstr>
      <vt:lpstr>Section 5</vt:lpstr>
      <vt:lpstr>Save the Date</vt:lpstr>
      <vt:lpstr>Register to Participate September 9-13, 2024</vt:lpstr>
      <vt:lpstr>OSHA Rights and Responsibilities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and Suicide in Construction</dc:title>
  <dc:creator>Jim Arendas</dc:creator>
  <cp:lastModifiedBy>Jim Arendas</cp:lastModifiedBy>
  <cp:revision>43</cp:revision>
  <dcterms:created xsi:type="dcterms:W3CDTF">2023-09-18T13:36:38Z</dcterms:created>
  <dcterms:modified xsi:type="dcterms:W3CDTF">2024-02-12T14:09:53Z</dcterms:modified>
</cp:coreProperties>
</file>